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0" r:id="rId3"/>
    <p:sldId id="283" r:id="rId4"/>
    <p:sldId id="257" r:id="rId5"/>
    <p:sldId id="261" r:id="rId6"/>
    <p:sldId id="258" r:id="rId7"/>
    <p:sldId id="259" r:id="rId8"/>
    <p:sldId id="270" r:id="rId9"/>
    <p:sldId id="276" r:id="rId10"/>
    <p:sldId id="277" r:id="rId11"/>
    <p:sldId id="271" r:id="rId12"/>
    <p:sldId id="272" r:id="rId13"/>
    <p:sldId id="273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47" autoAdjust="0"/>
    <p:restoredTop sz="94660"/>
  </p:normalViewPr>
  <p:slideViewPr>
    <p:cSldViewPr>
      <p:cViewPr>
        <p:scale>
          <a:sx n="71" d="100"/>
          <a:sy n="71" d="100"/>
        </p:scale>
        <p:origin x="-706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16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C8FE64-C137-4F8C-831F-25D266F06935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4E8656-2C28-4DD6-89AC-79DBDA93F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452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7F0F-9D56-4288-B988-C1376F82FF87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377E-4CE9-47AB-BCFF-49951A405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12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7F0F-9D56-4288-B988-C1376F82FF87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377E-4CE9-47AB-BCFF-49951A405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384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7F0F-9D56-4288-B988-C1376F82FF87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377E-4CE9-47AB-BCFF-49951A405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845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7F0F-9D56-4288-B988-C1376F82FF87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377E-4CE9-47AB-BCFF-49951A405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79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7F0F-9D56-4288-B988-C1376F82FF87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377E-4CE9-47AB-BCFF-49951A405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7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7F0F-9D56-4288-B988-C1376F82FF87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377E-4CE9-47AB-BCFF-49951A405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5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7F0F-9D56-4288-B988-C1376F82FF87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377E-4CE9-47AB-BCFF-49951A405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7F0F-9D56-4288-B988-C1376F82FF87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377E-4CE9-47AB-BCFF-49951A405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18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7F0F-9D56-4288-B988-C1376F82FF87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377E-4CE9-47AB-BCFF-49951A405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14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7F0F-9D56-4288-B988-C1376F82FF87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377E-4CE9-47AB-BCFF-49951A405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483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7F0F-9D56-4288-B988-C1376F82FF87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377E-4CE9-47AB-BCFF-49951A405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087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7F0F-9D56-4288-B988-C1376F82FF87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7377E-4CE9-47AB-BCFF-49951A405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295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1.png"/><Relationship Id="rId5" Type="http://schemas.openxmlformats.org/officeDocument/2006/relationships/image" Target="../media/image19.png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g"/><Relationship Id="rId5" Type="http://schemas.openxmlformats.org/officeDocument/2006/relationships/image" Target="../media/image24.jpg"/><Relationship Id="rId4" Type="http://schemas.openxmlformats.org/officeDocument/2006/relationships/image" Target="../media/image23.jp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7.jp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2.jpg"/><Relationship Id="rId11" Type="http://schemas.openxmlformats.org/officeDocument/2006/relationships/image" Target="../media/image30.png"/><Relationship Id="rId5" Type="http://schemas.openxmlformats.org/officeDocument/2006/relationships/image" Target="../media/image26.jpg"/><Relationship Id="rId10" Type="http://schemas.openxmlformats.org/officeDocument/2006/relationships/image" Target="../media/image29.png"/><Relationship Id="rId4" Type="http://schemas.openxmlformats.org/officeDocument/2006/relationships/notesSlide" Target="../notesSlides/notesSlide6.xml"/><Relationship Id="rId9" Type="http://schemas.openxmlformats.org/officeDocument/2006/relationships/image" Target="../media/image28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pc="-30" dirty="0" smtClean="0"/>
              <a:t>Un</a:t>
            </a:r>
            <a:r>
              <a:rPr lang="en-US" spc="-25" dirty="0" smtClean="0"/>
              <a:t>cer</a:t>
            </a:r>
            <a:r>
              <a:rPr lang="en-US" dirty="0" smtClean="0"/>
              <a:t>ta</a:t>
            </a:r>
            <a:r>
              <a:rPr lang="en-US" spc="-5" dirty="0" smtClean="0"/>
              <a:t>i</a:t>
            </a:r>
            <a:r>
              <a:rPr lang="en-US" dirty="0" smtClean="0"/>
              <a:t>n</a:t>
            </a:r>
            <a:r>
              <a:rPr lang="en-US" spc="-20" dirty="0" smtClean="0"/>
              <a:t>ty</a:t>
            </a:r>
            <a:r>
              <a:rPr lang="en-US" dirty="0" smtClean="0"/>
              <a:t> and E</a:t>
            </a:r>
            <a:r>
              <a:rPr lang="en-US" spc="-25" dirty="0" smtClean="0"/>
              <a:t>rr</a:t>
            </a:r>
            <a:r>
              <a:rPr lang="en-US" spc="-5" dirty="0" smtClean="0"/>
              <a:t>o</a:t>
            </a:r>
            <a:r>
              <a:rPr lang="en-US" spc="-20" dirty="0" smtClean="0"/>
              <a:t>r P</a:t>
            </a:r>
            <a:r>
              <a:rPr lang="en-US" spc="-25" dirty="0" smtClean="0"/>
              <a:t>r</a:t>
            </a:r>
            <a:r>
              <a:rPr lang="en-US" spc="-5" dirty="0" smtClean="0"/>
              <a:t>o</a:t>
            </a:r>
            <a:r>
              <a:rPr lang="en-US" dirty="0" smtClean="0"/>
              <a:t>p</a:t>
            </a:r>
            <a:r>
              <a:rPr lang="en-US" spc="-25" dirty="0" smtClean="0"/>
              <a:t>ag</a:t>
            </a:r>
            <a:r>
              <a:rPr lang="en-US" spc="105" dirty="0" smtClean="0"/>
              <a:t>ati</a:t>
            </a:r>
            <a:r>
              <a:rPr lang="en-US" spc="-5" dirty="0" smtClean="0"/>
              <a:t>o</a:t>
            </a:r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70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1" name="Group 9"/>
          <p:cNvGrpSpPr>
            <a:grpSpLocks/>
          </p:cNvGrpSpPr>
          <p:nvPr/>
        </p:nvGrpSpPr>
        <p:grpSpPr bwMode="auto">
          <a:xfrm>
            <a:off x="4000500" y="4714875"/>
            <a:ext cx="1577975" cy="1485900"/>
            <a:chOff x="4718085" y="4941888"/>
            <a:chExt cx="1577951" cy="1485900"/>
          </a:xfrm>
        </p:grpSpPr>
        <p:pic>
          <p:nvPicPr>
            <p:cNvPr id="205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4093"/>
            <a:stretch>
              <a:fillRect/>
            </a:stretch>
          </p:blipFill>
          <p:spPr bwMode="auto">
            <a:xfrm>
              <a:off x="4718085" y="4941888"/>
              <a:ext cx="282543" cy="148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917"/>
            <a:stretch>
              <a:fillRect/>
            </a:stretch>
          </p:blipFill>
          <p:spPr bwMode="auto">
            <a:xfrm>
              <a:off x="5000628" y="4941888"/>
              <a:ext cx="1295408" cy="148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54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indent="0"/>
            <a:r>
              <a:rPr lang="en-US" altLang="en-US" sz="4000" dirty="0" smtClean="0"/>
              <a:t>The Error Propagation Law</a:t>
            </a:r>
          </a:p>
        </p:txBody>
      </p:sp>
      <p:sp>
        <p:nvSpPr>
          <p:cNvPr id="205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22275" y="1295400"/>
            <a:ext cx="8369300" cy="5410200"/>
          </a:xfrm>
        </p:spPr>
        <p:txBody>
          <a:bodyPr/>
          <a:lstStyle/>
          <a:p>
            <a:r>
              <a:rPr lang="en-US" altLang="en-US" sz="1600" dirty="0" smtClean="0"/>
              <a:t>One-dimensional case of a </a:t>
            </a:r>
            <a:br>
              <a:rPr lang="en-US" altLang="en-US" sz="1600" dirty="0" smtClean="0"/>
            </a:br>
            <a:r>
              <a:rPr lang="en-US" altLang="en-US" sz="1600" dirty="0" smtClean="0"/>
              <a:t>nonlinear error propagation </a:t>
            </a:r>
            <a:br>
              <a:rPr lang="en-US" altLang="en-US" sz="1600" dirty="0" smtClean="0"/>
            </a:br>
            <a:r>
              <a:rPr lang="en-US" altLang="en-US" sz="1600" dirty="0" smtClean="0"/>
              <a:t>problem</a:t>
            </a:r>
          </a:p>
          <a:p>
            <a:r>
              <a:rPr lang="en-US" altLang="en-US" sz="1600" dirty="0" smtClean="0"/>
              <a:t>It can be shown that </a:t>
            </a:r>
            <a:br>
              <a:rPr lang="en-US" altLang="en-US" sz="1600" dirty="0" smtClean="0"/>
            </a:br>
            <a:r>
              <a:rPr lang="en-US" altLang="en-US" sz="1600" dirty="0" smtClean="0"/>
              <a:t>the output covariance</a:t>
            </a:r>
            <a:br>
              <a:rPr lang="en-US" altLang="en-US" sz="1600" dirty="0" smtClean="0"/>
            </a:br>
            <a:r>
              <a:rPr lang="en-US" altLang="en-US" sz="1600" dirty="0" smtClean="0"/>
              <a:t>matrix </a:t>
            </a:r>
            <a:r>
              <a:rPr lang="en-US" altLang="en-US" sz="1600" i="1" dirty="0" smtClean="0"/>
              <a:t>C</a:t>
            </a:r>
            <a:r>
              <a:rPr lang="en-US" altLang="en-US" sz="1600" i="1" baseline="-25000" dirty="0" smtClean="0"/>
              <a:t>Y</a:t>
            </a:r>
            <a:r>
              <a:rPr lang="en-US" altLang="en-US" sz="1600" dirty="0" smtClean="0"/>
              <a:t> is given by </a:t>
            </a:r>
            <a:br>
              <a:rPr lang="en-US" altLang="en-US" sz="1600" dirty="0" smtClean="0"/>
            </a:br>
            <a:r>
              <a:rPr lang="en-US" altLang="en-US" sz="1600" dirty="0" smtClean="0"/>
              <a:t>the error propagation law:</a:t>
            </a:r>
          </a:p>
          <a:p>
            <a:endParaRPr lang="en-US" altLang="en-US" sz="1800" dirty="0" smtClean="0"/>
          </a:p>
          <a:p>
            <a:endParaRPr lang="en-US" altLang="en-US" sz="1800" dirty="0" smtClean="0"/>
          </a:p>
          <a:p>
            <a:r>
              <a:rPr lang="en-US" altLang="en-US" sz="1600" dirty="0" smtClean="0"/>
              <a:t>where</a:t>
            </a:r>
          </a:p>
          <a:p>
            <a:pPr lvl="1"/>
            <a:r>
              <a:rPr lang="en-US" altLang="en-US" sz="1500" dirty="0" smtClean="0"/>
              <a:t>C</a:t>
            </a:r>
            <a:r>
              <a:rPr lang="en-US" altLang="en-US" sz="1500" baseline="-25000" dirty="0" smtClean="0"/>
              <a:t>X</a:t>
            </a:r>
            <a:r>
              <a:rPr lang="en-US" altLang="en-US" sz="1500" dirty="0" smtClean="0"/>
              <a:t>: covariance matrix representing the input uncertainties</a:t>
            </a:r>
          </a:p>
          <a:p>
            <a:pPr lvl="1"/>
            <a:r>
              <a:rPr lang="en-US" altLang="en-US" sz="1500" dirty="0" smtClean="0"/>
              <a:t>C</a:t>
            </a:r>
            <a:r>
              <a:rPr lang="en-US" altLang="en-US" sz="1500" baseline="-25000" dirty="0" smtClean="0"/>
              <a:t>Y</a:t>
            </a:r>
            <a:r>
              <a:rPr lang="en-US" altLang="en-US" sz="1500" dirty="0" smtClean="0"/>
              <a:t>: covariance matrix representing the propagated uncertainties for the outputs.</a:t>
            </a:r>
          </a:p>
          <a:p>
            <a:pPr lvl="1"/>
            <a:r>
              <a:rPr lang="en-US" altLang="en-US" sz="1500" dirty="0" smtClean="0"/>
              <a:t>F</a:t>
            </a:r>
            <a:r>
              <a:rPr lang="en-US" altLang="en-US" sz="1500" baseline="-25000" dirty="0" smtClean="0"/>
              <a:t>X</a:t>
            </a:r>
            <a:r>
              <a:rPr lang="en-US" altLang="en-US" sz="1500" dirty="0" smtClean="0"/>
              <a:t>: is the </a:t>
            </a:r>
            <a:r>
              <a:rPr lang="en-US" altLang="en-US" sz="1500" b="1" i="1" dirty="0" err="1" smtClean="0">
                <a:solidFill>
                  <a:srgbClr val="BE7882"/>
                </a:solidFill>
              </a:rPr>
              <a:t>Jacobian</a:t>
            </a:r>
            <a:r>
              <a:rPr lang="en-US" altLang="en-US" sz="1500" dirty="0" smtClean="0"/>
              <a:t> matrix defined as:</a:t>
            </a:r>
          </a:p>
          <a:p>
            <a:pPr lvl="1"/>
            <a:endParaRPr lang="en-US" altLang="en-US" sz="1500" dirty="0" smtClean="0"/>
          </a:p>
          <a:p>
            <a:pPr lvl="1"/>
            <a:endParaRPr lang="en-US" altLang="en-US" sz="1500" dirty="0" smtClean="0"/>
          </a:p>
          <a:p>
            <a:pPr marL="457200" lvl="1" indent="0">
              <a:buNone/>
            </a:pPr>
            <a:endParaRPr lang="en-US" altLang="en-US" sz="1500" dirty="0" smtClean="0"/>
          </a:p>
          <a:p>
            <a:pPr marL="457200" lvl="1" indent="0">
              <a:buNone/>
            </a:pPr>
            <a:endParaRPr lang="en-US" altLang="en-US" sz="1500" dirty="0"/>
          </a:p>
          <a:p>
            <a:pPr marL="457200" lvl="1" indent="0">
              <a:buNone/>
            </a:pPr>
            <a:endParaRPr lang="en-US" altLang="en-US" sz="1500" dirty="0" smtClean="0"/>
          </a:p>
          <a:p>
            <a:pPr lvl="1"/>
            <a:r>
              <a:rPr lang="en-US" altLang="en-US" sz="1500" dirty="0" smtClean="0"/>
              <a:t>which is the transposed of the gradient </a:t>
            </a:r>
            <a:r>
              <a:rPr lang="en-US" altLang="en-US" sz="1500" dirty="0" smtClean="0"/>
              <a:t>of </a:t>
            </a:r>
            <a:r>
              <a:rPr lang="en-US" altLang="en-US" sz="1500" dirty="0" smtClean="0"/>
              <a:t>f(x)</a:t>
            </a:r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3657600" y="1071563"/>
          <a:ext cx="5275263" cy="302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Bitmap Image" r:id="rId4" imgW="7009524" imgH="3715269" progId="Paint.Picture">
                  <p:embed/>
                </p:oleObj>
              </mc:Choice>
              <mc:Fallback>
                <p:oleObj name="Bitmap Image" r:id="rId4" imgW="7009524" imgH="3715269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071563"/>
                        <a:ext cx="5275263" cy="302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513" y="3214688"/>
            <a:ext cx="17065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4955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7660">
              <a:lnSpc>
                <a:spcPct val="100000"/>
              </a:lnSpc>
            </a:pPr>
            <a:r>
              <a:rPr dirty="0"/>
              <a:t>Ex</a:t>
            </a:r>
            <a:r>
              <a:rPr spc="-25" dirty="0"/>
              <a:t>a</a:t>
            </a:r>
            <a:r>
              <a:rPr spc="-45" dirty="0"/>
              <a:t>m</a:t>
            </a:r>
            <a:r>
              <a:rPr dirty="0"/>
              <a:t>pl</a:t>
            </a:r>
            <a:r>
              <a:rPr spc="-20" dirty="0"/>
              <a:t>e:</a:t>
            </a:r>
            <a:r>
              <a:rPr dirty="0"/>
              <a:t> Od</a:t>
            </a:r>
            <a:r>
              <a:rPr spc="-5" dirty="0"/>
              <a:t>o</a:t>
            </a:r>
            <a:r>
              <a:rPr spc="-45" dirty="0"/>
              <a:t>m</a:t>
            </a:r>
            <a:r>
              <a:rPr spc="-20" dirty="0"/>
              <a:t>et</a:t>
            </a:r>
            <a:r>
              <a:rPr spc="-25" dirty="0"/>
              <a:t>r</a:t>
            </a:r>
            <a:r>
              <a:rPr spc="-20" dirty="0"/>
              <a:t>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38" y="1735327"/>
            <a:ext cx="3811904" cy="23750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7050" indent="-514350">
              <a:lnSpc>
                <a:spcPts val="3820"/>
              </a:lnSpc>
              <a:buFont typeface="Calibri"/>
              <a:buAutoNum type="arabicPeriod"/>
              <a:tabLst>
                <a:tab pos="527050" algn="l"/>
              </a:tabLst>
            </a:pPr>
            <a:r>
              <a:rPr sz="3200" dirty="0">
                <a:latin typeface="Calibri"/>
                <a:cs typeface="Calibri"/>
              </a:rPr>
              <a:t>F</a:t>
            </a:r>
            <a:r>
              <a:rPr sz="3200" spc="-5" dirty="0">
                <a:latin typeface="Calibri"/>
                <a:cs typeface="Calibri"/>
              </a:rPr>
              <a:t>o</a:t>
            </a:r>
            <a:r>
              <a:rPr sz="3200" spc="-20" dirty="0">
                <a:latin typeface="Calibri"/>
                <a:cs typeface="Calibri"/>
              </a:rPr>
              <a:t>r</a:t>
            </a:r>
            <a:r>
              <a:rPr sz="3200" spc="-30" dirty="0">
                <a:latin typeface="Calibri"/>
                <a:cs typeface="Calibri"/>
              </a:rPr>
              <a:t>w</a:t>
            </a:r>
            <a:r>
              <a:rPr sz="3200" spc="-20" dirty="0">
                <a:latin typeface="Calibri"/>
                <a:cs typeface="Calibri"/>
              </a:rPr>
              <a:t>ar</a:t>
            </a:r>
            <a:r>
              <a:rPr sz="3200" dirty="0">
                <a:latin typeface="Calibri"/>
                <a:cs typeface="Calibri"/>
              </a:rPr>
              <a:t>d </a:t>
            </a:r>
            <a:r>
              <a:rPr sz="3200" spc="-25" dirty="0" smtClean="0">
                <a:latin typeface="Calibri"/>
                <a:cs typeface="Calibri"/>
              </a:rPr>
              <a:t>K</a:t>
            </a:r>
            <a:r>
              <a:rPr sz="3200" dirty="0" smtClean="0">
                <a:latin typeface="Calibri"/>
                <a:cs typeface="Calibri"/>
              </a:rPr>
              <a:t>in</a:t>
            </a:r>
            <a:r>
              <a:rPr sz="3200" spc="-25" dirty="0" smtClean="0">
                <a:latin typeface="Calibri"/>
                <a:cs typeface="Calibri"/>
              </a:rPr>
              <a:t>em</a:t>
            </a:r>
            <a:r>
              <a:rPr sz="3200" spc="75" dirty="0" smtClean="0">
                <a:latin typeface="Calibri"/>
                <a:cs typeface="Calibri"/>
              </a:rPr>
              <a:t>a</a:t>
            </a:r>
            <a:r>
              <a:rPr lang="en-US" sz="3200" spc="75" dirty="0" smtClean="0">
                <a:latin typeface="Calibri"/>
                <a:cs typeface="Calibri"/>
              </a:rPr>
              <a:t>ti</a:t>
            </a:r>
            <a:r>
              <a:rPr sz="3200" spc="-15" dirty="0" smtClean="0">
                <a:latin typeface="Calibri"/>
                <a:cs typeface="Calibri"/>
              </a:rPr>
              <a:t>c</a:t>
            </a:r>
            <a:r>
              <a:rPr sz="3200" dirty="0" smtClean="0">
                <a:latin typeface="Calibri"/>
                <a:cs typeface="Calibri"/>
              </a:rPr>
              <a:t>s</a:t>
            </a:r>
            <a:endParaRPr sz="3200" dirty="0">
              <a:latin typeface="Calibri"/>
              <a:cs typeface="Calibri"/>
            </a:endParaRPr>
          </a:p>
          <a:p>
            <a:pPr marL="520700">
              <a:lnSpc>
                <a:spcPts val="2860"/>
              </a:lnSpc>
            </a:pPr>
            <a:r>
              <a:rPr sz="2400" dirty="0">
                <a:latin typeface="Calibri"/>
                <a:cs typeface="Calibri"/>
              </a:rPr>
              <a:t>(</a:t>
            </a:r>
            <a:r>
              <a:rPr sz="2400" spc="-20" dirty="0">
                <a:latin typeface="Calibri"/>
                <a:cs typeface="Calibri"/>
              </a:rPr>
              <a:t>maps </a:t>
            </a:r>
            <a:r>
              <a:rPr sz="2400" spc="-25" dirty="0">
                <a:latin typeface="Calibri"/>
                <a:cs typeface="Calibri"/>
              </a:rPr>
              <a:t>w</a:t>
            </a:r>
            <a:r>
              <a:rPr sz="2400" dirty="0">
                <a:latin typeface="Calibri"/>
                <a:cs typeface="Calibri"/>
              </a:rPr>
              <a:t>h</a:t>
            </a:r>
            <a:r>
              <a:rPr sz="2400" spc="-15" dirty="0">
                <a:latin typeface="Calibri"/>
                <a:cs typeface="Calibri"/>
              </a:rPr>
              <a:t>ee</a:t>
            </a:r>
            <a:r>
              <a:rPr sz="2400" dirty="0">
                <a:latin typeface="Calibri"/>
                <a:cs typeface="Calibri"/>
              </a:rPr>
              <a:t>l slip to p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)</a:t>
            </a: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527050" indent="-514350">
              <a:lnSpc>
                <a:spcPct val="100000"/>
              </a:lnSpc>
              <a:buFont typeface="Calibri"/>
              <a:buAutoNum type="arabicPeriod" startAt="2"/>
              <a:tabLst>
                <a:tab pos="527050" algn="l"/>
              </a:tabLst>
            </a:pPr>
            <a:r>
              <a:rPr sz="3200" dirty="0">
                <a:latin typeface="Calibri"/>
                <a:cs typeface="Calibri"/>
              </a:rPr>
              <a:t>E</a:t>
            </a:r>
            <a:r>
              <a:rPr sz="3200" spc="-20" dirty="0">
                <a:latin typeface="Calibri"/>
                <a:cs typeface="Calibri"/>
              </a:rPr>
              <a:t>rr</a:t>
            </a:r>
            <a:r>
              <a:rPr sz="3200" spc="-5" dirty="0">
                <a:latin typeface="Calibri"/>
                <a:cs typeface="Calibri"/>
              </a:rPr>
              <a:t>o</a:t>
            </a:r>
            <a:r>
              <a:rPr sz="3200" spc="-15" dirty="0">
                <a:latin typeface="Calibri"/>
                <a:cs typeface="Calibri"/>
              </a:rPr>
              <a:t>r</a:t>
            </a:r>
            <a:r>
              <a:rPr sz="3200" dirty="0">
                <a:latin typeface="Calibri"/>
                <a:cs typeface="Calibri"/>
              </a:rPr>
              <a:t> upd</a:t>
            </a:r>
            <a:r>
              <a:rPr sz="3200" spc="-15" dirty="0">
                <a:latin typeface="Calibri"/>
                <a:cs typeface="Calibri"/>
              </a:rPr>
              <a:t>ate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83336" y="1600200"/>
            <a:ext cx="2335753" cy="101040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493071" y="2119623"/>
            <a:ext cx="1626025" cy="5458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93072" y="2715324"/>
            <a:ext cx="5083987" cy="49528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3072" y="4035434"/>
            <a:ext cx="4274648" cy="48210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49032" y="4454002"/>
            <a:ext cx="1626235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5080" indent="-457200">
              <a:lnSpc>
                <a:spcPts val="2100"/>
              </a:lnSpc>
            </a:pPr>
            <a:r>
              <a:rPr sz="1800" dirty="0">
                <a:latin typeface="Calibri"/>
                <a:cs typeface="Calibri"/>
              </a:rPr>
              <a:t>Co</a:t>
            </a:r>
            <a:r>
              <a:rPr sz="1800" spc="-15" dirty="0">
                <a:latin typeface="Calibri"/>
                <a:cs typeface="Calibri"/>
              </a:rPr>
              <a:t>mpon</a:t>
            </a:r>
            <a:r>
              <a:rPr sz="1800" spc="-10" dirty="0">
                <a:latin typeface="Calibri"/>
                <a:cs typeface="Calibri"/>
              </a:rPr>
              <a:t>ent fro</a:t>
            </a:r>
            <a:r>
              <a:rPr sz="1800" spc="-15" dirty="0">
                <a:latin typeface="Calibri"/>
                <a:cs typeface="Calibri"/>
              </a:rPr>
              <a:t>m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5" dirty="0" smtClean="0">
                <a:latin typeface="Calibri"/>
                <a:cs typeface="Calibri"/>
              </a:rPr>
              <a:t>Mo</a:t>
            </a:r>
            <a:r>
              <a:rPr lang="en-US" spc="80" dirty="0" smtClean="0">
                <a:latin typeface="Calibri"/>
                <a:cs typeface="Calibri"/>
              </a:rPr>
              <a:t>ti</a:t>
            </a:r>
            <a:r>
              <a:rPr sz="1800" spc="80" dirty="0" smtClean="0">
                <a:latin typeface="Calibri"/>
                <a:cs typeface="Calibri"/>
              </a:rPr>
              <a:t>on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35996" y="4454002"/>
            <a:ext cx="1631724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100"/>
              </a:lnSpc>
            </a:pPr>
            <a:r>
              <a:rPr sz="1800" spc="-15" dirty="0" smtClean="0">
                <a:latin typeface="Calibri"/>
                <a:cs typeface="Calibri"/>
              </a:rPr>
              <a:t>Addi</a:t>
            </a:r>
            <a:r>
              <a:rPr lang="en-US" spc="80" dirty="0" smtClean="0">
                <a:latin typeface="Calibri"/>
                <a:cs typeface="Calibri"/>
              </a:rPr>
              <a:t>tion</a:t>
            </a:r>
            <a:r>
              <a:rPr sz="1800" spc="80" dirty="0" smtClean="0">
                <a:latin typeface="Calibri"/>
                <a:cs typeface="Calibri"/>
              </a:rPr>
              <a:t>a</a:t>
            </a:r>
            <a:r>
              <a:rPr lang="en-US" sz="1800" spc="80" dirty="0" smtClean="0">
                <a:latin typeface="Calibri"/>
                <a:cs typeface="Calibri"/>
              </a:rPr>
              <a:t>l wheel - slip</a:t>
            </a:r>
            <a:endParaRPr sz="1800" dirty="0">
              <a:latin typeface="Calibri"/>
              <a:cs typeface="Calibri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447800" y="5257800"/>
            <a:ext cx="4572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63670" y="5943600"/>
            <a:ext cx="4556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Propagation from position p to new position p’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98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507584"/>
            <a:ext cx="8229600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61035" algn="l">
              <a:lnSpc>
                <a:spcPct val="100000"/>
              </a:lnSpc>
            </a:pPr>
            <a:r>
              <a:rPr dirty="0"/>
              <a:t>Ex</a:t>
            </a:r>
            <a:r>
              <a:rPr spc="-25" dirty="0"/>
              <a:t>a</a:t>
            </a:r>
            <a:r>
              <a:rPr spc="-45" dirty="0"/>
              <a:t>m</a:t>
            </a:r>
            <a:r>
              <a:rPr dirty="0"/>
              <a:t>pl</a:t>
            </a:r>
            <a:r>
              <a:rPr spc="-20" dirty="0"/>
              <a:t>e:</a:t>
            </a:r>
            <a:r>
              <a:rPr dirty="0"/>
              <a:t> Od</a:t>
            </a:r>
            <a:r>
              <a:rPr spc="-5" dirty="0"/>
              <a:t>o</a:t>
            </a:r>
            <a:r>
              <a:rPr spc="-45" dirty="0"/>
              <a:t>m</a:t>
            </a:r>
            <a:r>
              <a:rPr spc="-20" dirty="0"/>
              <a:t>et</a:t>
            </a:r>
            <a:r>
              <a:rPr spc="-25" dirty="0"/>
              <a:t>r</a:t>
            </a:r>
            <a:r>
              <a:rPr spc="-20" dirty="0"/>
              <a:t>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39" y="1735327"/>
            <a:ext cx="7891780" cy="2652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81280">
              <a:lnSpc>
                <a:spcPts val="3800"/>
              </a:lnSpc>
              <a:buFont typeface="Calibri"/>
              <a:buAutoNum type="arabicPeriod" startAt="3"/>
              <a:tabLst>
                <a:tab pos="413384" algn="l"/>
              </a:tabLst>
            </a:pPr>
            <a:r>
              <a:rPr sz="3200" spc="-20" dirty="0" smtClean="0">
                <a:latin typeface="Calibri"/>
                <a:cs typeface="Calibri"/>
              </a:rPr>
              <a:t>Par</a:t>
            </a:r>
            <a:r>
              <a:rPr lang="en-US" sz="3200" spc="145" dirty="0" smtClean="0">
                <a:latin typeface="Calibri"/>
                <a:cs typeface="Calibri"/>
              </a:rPr>
              <a:t>ti</a:t>
            </a:r>
            <a:r>
              <a:rPr sz="3200" dirty="0" smtClean="0">
                <a:latin typeface="Calibri"/>
                <a:cs typeface="Calibri"/>
              </a:rPr>
              <a:t>al d</a:t>
            </a:r>
            <a:r>
              <a:rPr sz="3200" spc="-20" dirty="0" smtClean="0">
                <a:latin typeface="Calibri"/>
                <a:cs typeface="Calibri"/>
              </a:rPr>
              <a:t>er</a:t>
            </a:r>
            <a:r>
              <a:rPr sz="320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v</a:t>
            </a:r>
            <a:r>
              <a:rPr sz="3200" spc="75" dirty="0" smtClean="0">
                <a:latin typeface="Calibri"/>
                <a:cs typeface="Calibri"/>
              </a:rPr>
              <a:t>a</a:t>
            </a:r>
            <a:r>
              <a:rPr lang="en-US" sz="3200" spc="75" dirty="0" smtClean="0">
                <a:latin typeface="Calibri"/>
                <a:cs typeface="Calibri"/>
              </a:rPr>
              <a:t>ti</a:t>
            </a:r>
            <a:r>
              <a:rPr sz="3200" spc="-20" dirty="0" smtClean="0">
                <a:latin typeface="Calibri"/>
                <a:cs typeface="Calibri"/>
              </a:rPr>
              <a:t>ve</a:t>
            </a:r>
            <a:r>
              <a:rPr sz="3200" dirty="0" smtClean="0">
                <a:latin typeface="Calibri"/>
                <a:cs typeface="Calibri"/>
              </a:rPr>
              <a:t>s </a:t>
            </a:r>
            <a:r>
              <a:rPr sz="3200" spc="-5" dirty="0">
                <a:latin typeface="Calibri"/>
                <a:cs typeface="Calibri"/>
              </a:rPr>
              <a:t>o</a:t>
            </a:r>
            <a:r>
              <a:rPr sz="3200" dirty="0">
                <a:latin typeface="Calibri"/>
                <a:cs typeface="Calibri"/>
              </a:rPr>
              <a:t>f </a:t>
            </a:r>
            <a:r>
              <a:rPr sz="3200" spc="-15" dirty="0" smtClean="0">
                <a:latin typeface="Calibri"/>
                <a:cs typeface="Calibri"/>
              </a:rPr>
              <a:t>k</a:t>
            </a:r>
            <a:r>
              <a:rPr sz="3200" dirty="0" smtClean="0">
                <a:latin typeface="Calibri"/>
                <a:cs typeface="Calibri"/>
              </a:rPr>
              <a:t>in</a:t>
            </a:r>
            <a:r>
              <a:rPr sz="3200" spc="-25" dirty="0" smtClean="0">
                <a:latin typeface="Calibri"/>
                <a:cs typeface="Calibri"/>
              </a:rPr>
              <a:t>em</a:t>
            </a:r>
            <a:r>
              <a:rPr sz="3200" spc="75" dirty="0" smtClean="0">
                <a:latin typeface="Calibri"/>
                <a:cs typeface="Calibri"/>
              </a:rPr>
              <a:t>a</a:t>
            </a:r>
            <a:r>
              <a:rPr lang="en-US" sz="3200" spc="75" dirty="0" smtClean="0">
                <a:latin typeface="Calibri"/>
                <a:cs typeface="Calibri"/>
              </a:rPr>
              <a:t>ti</a:t>
            </a:r>
            <a:r>
              <a:rPr sz="3200" spc="-15" dirty="0" smtClean="0">
                <a:latin typeface="Calibri"/>
                <a:cs typeface="Calibri"/>
              </a:rPr>
              <a:t>c</a:t>
            </a:r>
            <a:r>
              <a:rPr sz="3200" dirty="0" smtClean="0">
                <a:latin typeface="Calibri"/>
                <a:cs typeface="Calibri"/>
              </a:rPr>
              <a:t>s </a:t>
            </a:r>
            <a:r>
              <a:rPr sz="3200" spc="-30" dirty="0">
                <a:latin typeface="Calibri"/>
                <a:cs typeface="Calibri"/>
              </a:rPr>
              <a:t>w</a:t>
            </a:r>
            <a:r>
              <a:rPr sz="3200" dirty="0">
                <a:latin typeface="Calibri"/>
                <a:cs typeface="Calibri"/>
              </a:rPr>
              <a:t>ith </a:t>
            </a:r>
            <a:r>
              <a:rPr sz="3200" spc="-20" dirty="0">
                <a:latin typeface="Calibri"/>
                <a:cs typeface="Calibri"/>
              </a:rPr>
              <a:t>re</a:t>
            </a:r>
            <a:r>
              <a:rPr sz="3200" dirty="0">
                <a:latin typeface="Calibri"/>
                <a:cs typeface="Calibri"/>
              </a:rPr>
              <a:t>sp</a:t>
            </a:r>
            <a:r>
              <a:rPr sz="3200" spc="-15" dirty="0">
                <a:latin typeface="Calibri"/>
                <a:cs typeface="Calibri"/>
              </a:rPr>
              <a:t>ect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to p</a:t>
            </a:r>
            <a:r>
              <a:rPr sz="3200" spc="-5" dirty="0">
                <a:latin typeface="Calibri"/>
                <a:cs typeface="Calibri"/>
              </a:rPr>
              <a:t>o</a:t>
            </a:r>
            <a:r>
              <a:rPr sz="3200" dirty="0">
                <a:latin typeface="Calibri"/>
                <a:cs typeface="Calibri"/>
              </a:rPr>
              <a:t>s</a:t>
            </a:r>
            <a:r>
              <a:rPr sz="3200" spc="-20" dirty="0">
                <a:latin typeface="Calibri"/>
                <a:cs typeface="Calibri"/>
              </a:rPr>
              <a:t>e</a:t>
            </a:r>
            <a:endParaRPr sz="3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Calibri"/>
              <a:buAutoNum type="arabicPeriod" startAt="3"/>
            </a:pPr>
            <a:endParaRPr sz="450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Font typeface="Calibri"/>
              <a:buAutoNum type="arabicPeriod" startAt="3"/>
              <a:tabLst>
                <a:tab pos="321310" algn="l"/>
              </a:tabLst>
            </a:pPr>
            <a:r>
              <a:rPr sz="3200" spc="-20" dirty="0" smtClean="0">
                <a:latin typeface="Calibri"/>
                <a:cs typeface="Calibri"/>
              </a:rPr>
              <a:t>Par</a:t>
            </a:r>
            <a:r>
              <a:rPr lang="en-US" sz="3200" spc="145" dirty="0" smtClean="0">
                <a:latin typeface="Calibri"/>
                <a:cs typeface="Calibri"/>
              </a:rPr>
              <a:t>ti</a:t>
            </a:r>
            <a:r>
              <a:rPr sz="3200" dirty="0" smtClean="0">
                <a:latin typeface="Calibri"/>
                <a:cs typeface="Calibri"/>
              </a:rPr>
              <a:t>al </a:t>
            </a:r>
            <a:r>
              <a:rPr sz="3200" dirty="0">
                <a:latin typeface="Calibri"/>
                <a:cs typeface="Calibri"/>
              </a:rPr>
              <a:t>d</a:t>
            </a:r>
            <a:r>
              <a:rPr sz="3200" spc="-20" dirty="0">
                <a:latin typeface="Calibri"/>
                <a:cs typeface="Calibri"/>
              </a:rPr>
              <a:t>er</a:t>
            </a:r>
            <a:r>
              <a:rPr sz="3200" dirty="0">
                <a:latin typeface="Calibri"/>
                <a:cs typeface="Calibri"/>
              </a:rPr>
              <a:t>i</a:t>
            </a:r>
            <a:r>
              <a:rPr sz="3200" spc="-15" dirty="0">
                <a:latin typeface="Calibri"/>
                <a:cs typeface="Calibri"/>
              </a:rPr>
              <a:t>vate</a:t>
            </a:r>
            <a:r>
              <a:rPr sz="3200" dirty="0">
                <a:latin typeface="Calibri"/>
                <a:cs typeface="Calibri"/>
              </a:rPr>
              <a:t>s</a:t>
            </a:r>
            <a:r>
              <a:rPr sz="3200" spc="-5" dirty="0">
                <a:latin typeface="Calibri"/>
                <a:cs typeface="Calibri"/>
              </a:rPr>
              <a:t> o</a:t>
            </a:r>
            <a:r>
              <a:rPr sz="3200" dirty="0">
                <a:latin typeface="Calibri"/>
                <a:cs typeface="Calibri"/>
              </a:rPr>
              <a:t>f </a:t>
            </a:r>
            <a:r>
              <a:rPr sz="3200" spc="-15" dirty="0" smtClean="0">
                <a:latin typeface="Calibri"/>
                <a:cs typeface="Calibri"/>
              </a:rPr>
              <a:t>k</a:t>
            </a:r>
            <a:r>
              <a:rPr sz="3200" dirty="0" smtClean="0">
                <a:latin typeface="Calibri"/>
                <a:cs typeface="Calibri"/>
              </a:rPr>
              <a:t>in</a:t>
            </a:r>
            <a:r>
              <a:rPr sz="3200" spc="-25" dirty="0" smtClean="0">
                <a:latin typeface="Calibri"/>
                <a:cs typeface="Calibri"/>
              </a:rPr>
              <a:t>em</a:t>
            </a:r>
            <a:r>
              <a:rPr sz="3200" spc="75" dirty="0" smtClean="0">
                <a:latin typeface="Calibri"/>
                <a:cs typeface="Calibri"/>
              </a:rPr>
              <a:t>a</a:t>
            </a:r>
            <a:r>
              <a:rPr lang="en-US" sz="3200" spc="75" dirty="0" smtClean="0">
                <a:latin typeface="Calibri"/>
                <a:cs typeface="Calibri"/>
              </a:rPr>
              <a:t>ti</a:t>
            </a:r>
            <a:r>
              <a:rPr sz="3200" spc="-15" dirty="0" smtClean="0">
                <a:latin typeface="Calibri"/>
                <a:cs typeface="Calibri"/>
              </a:rPr>
              <a:t>c</a:t>
            </a:r>
            <a:r>
              <a:rPr sz="3200" dirty="0" smtClean="0">
                <a:latin typeface="Calibri"/>
                <a:cs typeface="Calibri"/>
              </a:rPr>
              <a:t>s </a:t>
            </a:r>
            <a:r>
              <a:rPr sz="3200" spc="-30" dirty="0">
                <a:latin typeface="Calibri"/>
                <a:cs typeface="Calibri"/>
              </a:rPr>
              <a:t>w</a:t>
            </a:r>
            <a:r>
              <a:rPr sz="3200" dirty="0">
                <a:latin typeface="Calibri"/>
                <a:cs typeface="Calibri"/>
              </a:rPr>
              <a:t>ith </a:t>
            </a:r>
            <a:r>
              <a:rPr sz="3200" spc="-20" dirty="0">
                <a:latin typeface="Calibri"/>
                <a:cs typeface="Calibri"/>
              </a:rPr>
              <a:t>re</a:t>
            </a:r>
            <a:r>
              <a:rPr sz="3200" dirty="0">
                <a:latin typeface="Calibri"/>
                <a:cs typeface="Calibri"/>
              </a:rPr>
              <a:t>sp</a:t>
            </a:r>
            <a:r>
              <a:rPr sz="3200" spc="-15" dirty="0">
                <a:latin typeface="Calibri"/>
                <a:cs typeface="Calibri"/>
              </a:rPr>
              <a:t>ect</a:t>
            </a:r>
            <a:r>
              <a:rPr sz="3200" dirty="0">
                <a:latin typeface="Calibri"/>
                <a:cs typeface="Calibri"/>
              </a:rPr>
              <a:t> to </a:t>
            </a:r>
            <a:r>
              <a:rPr sz="3200" spc="-5" dirty="0" smtClean="0">
                <a:latin typeface="Calibri"/>
                <a:cs typeface="Calibri"/>
              </a:rPr>
              <a:t>w</a:t>
            </a:r>
            <a:r>
              <a:rPr sz="3200" dirty="0" smtClean="0">
                <a:latin typeface="Calibri"/>
                <a:cs typeface="Calibri"/>
              </a:rPr>
              <a:t>h</a:t>
            </a:r>
            <a:r>
              <a:rPr sz="3200" spc="-15" dirty="0" smtClean="0">
                <a:latin typeface="Calibri"/>
                <a:cs typeface="Calibri"/>
              </a:rPr>
              <a:t>eel</a:t>
            </a:r>
            <a:r>
              <a:rPr lang="en-US" sz="3200" spc="-265" dirty="0">
                <a:latin typeface="Calibri"/>
                <a:cs typeface="Calibri"/>
              </a:rPr>
              <a:t>-</a:t>
            </a:r>
            <a:r>
              <a:rPr sz="3200" spc="-265" dirty="0" smtClean="0">
                <a:latin typeface="Calibri"/>
                <a:cs typeface="Calibri"/>
              </a:rPr>
              <a:t>s</a:t>
            </a:r>
            <a:r>
              <a:rPr sz="3200" spc="-135" dirty="0" smtClean="0">
                <a:latin typeface="Calibri"/>
                <a:cs typeface="Calibri"/>
              </a:rPr>
              <a:t>l</a:t>
            </a:r>
            <a:r>
              <a:rPr sz="3200" dirty="0" smtClean="0">
                <a:latin typeface="Calibri"/>
                <a:cs typeface="Calibri"/>
              </a:rPr>
              <a:t>ip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48537" y="2209800"/>
            <a:ext cx="5774500" cy="101529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51214" y="407228"/>
            <a:ext cx="2335752" cy="101040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355216" y="3848100"/>
            <a:ext cx="5179019" cy="11451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1399" y="5442521"/>
            <a:ext cx="4274649" cy="4821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8699" y="5429821"/>
            <a:ext cx="4300220" cy="508000"/>
          </a:xfrm>
          <a:custGeom>
            <a:avLst/>
            <a:gdLst/>
            <a:ahLst/>
            <a:cxnLst/>
            <a:rect l="l" t="t" r="r" b="b"/>
            <a:pathLst>
              <a:path w="4300220" h="508000">
                <a:moveTo>
                  <a:pt x="0" y="0"/>
                </a:moveTo>
                <a:lnTo>
                  <a:pt x="4300138" y="0"/>
                </a:lnTo>
                <a:lnTo>
                  <a:pt x="4300138" y="507603"/>
                </a:lnTo>
                <a:lnTo>
                  <a:pt x="0" y="507603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753098" y="5227168"/>
            <a:ext cx="2715469" cy="69745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861379" y="6007936"/>
            <a:ext cx="3054022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800" dirty="0" smtClean="0">
                <a:latin typeface="Calibri"/>
                <a:cs typeface="Calibri"/>
              </a:rPr>
              <a:t>Wheel slip covariance matrix</a:t>
            </a:r>
            <a:endParaRPr sz="1800" dirty="0">
              <a:latin typeface="Calibri"/>
              <a:cs typeface="Calibri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143000" y="4420697"/>
            <a:ext cx="533400" cy="2275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81398" y="4876800"/>
            <a:ext cx="6733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Partial derivatives of </a:t>
            </a:r>
            <a:r>
              <a:rPr lang="en-US" dirty="0" err="1" smtClean="0"/>
              <a:t>of</a:t>
            </a:r>
            <a:r>
              <a:rPr lang="en-US" dirty="0" smtClean="0"/>
              <a:t> f with respect           and            (3x2) matrix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7999" y="4993295"/>
            <a:ext cx="327660" cy="17830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918" y="4972312"/>
            <a:ext cx="295656" cy="178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60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38885">
              <a:lnSpc>
                <a:spcPct val="100000"/>
              </a:lnSpc>
            </a:pPr>
            <a:r>
              <a:rPr spc="-30" dirty="0"/>
              <a:t>De</a:t>
            </a:r>
            <a:r>
              <a:rPr spc="-25" dirty="0"/>
              <a:t>mo:</a:t>
            </a:r>
            <a:r>
              <a:rPr spc="-5" dirty="0"/>
              <a:t> </a:t>
            </a:r>
            <a:r>
              <a:rPr dirty="0"/>
              <a:t>Od</a:t>
            </a:r>
            <a:r>
              <a:rPr spc="-5" dirty="0"/>
              <a:t>o</a:t>
            </a:r>
            <a:r>
              <a:rPr spc="-45" dirty="0"/>
              <a:t>m</a:t>
            </a:r>
            <a:r>
              <a:rPr spc="-20" dirty="0"/>
              <a:t>et</a:t>
            </a:r>
            <a:r>
              <a:rPr spc="-25" dirty="0"/>
              <a:t>r</a:t>
            </a:r>
            <a:r>
              <a:rPr spc="-20" dirty="0"/>
              <a:t>y</a:t>
            </a:r>
            <a:r>
              <a:rPr dirty="0"/>
              <a:t> </a:t>
            </a:r>
            <a:r>
              <a:rPr spc="-25" dirty="0"/>
              <a:t>error</a:t>
            </a:r>
          </a:p>
        </p:txBody>
      </p:sp>
      <p:sp>
        <p:nvSpPr>
          <p:cNvPr id="3" name="object 3"/>
          <p:cNvSpPr/>
          <p:nvPr/>
        </p:nvSpPr>
        <p:spPr>
          <a:xfrm>
            <a:off x="1333500" y="1417638"/>
            <a:ext cx="6464298" cy="50164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982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507584"/>
            <a:ext cx="8229600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79395" algn="l">
              <a:lnSpc>
                <a:spcPct val="100000"/>
              </a:lnSpc>
            </a:pPr>
            <a:r>
              <a:rPr dirty="0"/>
              <a:t>Su</a:t>
            </a:r>
            <a:r>
              <a:rPr spc="-45" dirty="0"/>
              <a:t>mm</a:t>
            </a:r>
            <a:r>
              <a:rPr spc="-25" dirty="0"/>
              <a:t>ar</a:t>
            </a:r>
            <a:r>
              <a:rPr spc="-20" dirty="0"/>
              <a:t>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39" y="1680090"/>
            <a:ext cx="7962265" cy="4467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ts val="3400"/>
              </a:lnSpc>
              <a:buFont typeface="Arial"/>
              <a:buChar char="•"/>
              <a:tabLst>
                <a:tab pos="355600" algn="l"/>
              </a:tabLst>
            </a:pPr>
            <a:r>
              <a:rPr sz="3000" dirty="0">
                <a:latin typeface="Calibri"/>
                <a:cs typeface="Calibri"/>
              </a:rPr>
              <a:t>M</a:t>
            </a:r>
            <a:r>
              <a:rPr sz="3000" spc="-5" dirty="0">
                <a:latin typeface="Calibri"/>
                <a:cs typeface="Calibri"/>
              </a:rPr>
              <a:t>o</a:t>
            </a:r>
            <a:r>
              <a:rPr sz="3000" dirty="0">
                <a:latin typeface="Calibri"/>
                <a:cs typeface="Calibri"/>
              </a:rPr>
              <a:t>s</a:t>
            </a:r>
            <a:r>
              <a:rPr sz="3000" spc="-10" dirty="0">
                <a:latin typeface="Calibri"/>
                <a:cs typeface="Calibri"/>
              </a:rPr>
              <a:t>t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var</a:t>
            </a:r>
            <a:r>
              <a:rPr sz="3000" dirty="0">
                <a:latin typeface="Calibri"/>
                <a:cs typeface="Calibri"/>
              </a:rPr>
              <a:t>iabl</a:t>
            </a:r>
            <a:r>
              <a:rPr sz="3000" spc="-15" dirty="0">
                <a:latin typeface="Calibri"/>
                <a:cs typeface="Calibri"/>
              </a:rPr>
              <a:t>e</a:t>
            </a:r>
            <a:r>
              <a:rPr sz="3000" dirty="0">
                <a:latin typeface="Calibri"/>
                <a:cs typeface="Calibri"/>
              </a:rPr>
              <a:t>s d</a:t>
            </a:r>
            <a:r>
              <a:rPr sz="3000" spc="-15" dirty="0">
                <a:latin typeface="Calibri"/>
                <a:cs typeface="Calibri"/>
              </a:rPr>
              <a:t>e</a:t>
            </a:r>
            <a:r>
              <a:rPr sz="3000" dirty="0">
                <a:latin typeface="Calibri"/>
                <a:cs typeface="Calibri"/>
              </a:rPr>
              <a:t>s</a:t>
            </a:r>
            <a:r>
              <a:rPr sz="3000" spc="-15" dirty="0">
                <a:latin typeface="Calibri"/>
                <a:cs typeface="Calibri"/>
              </a:rPr>
              <a:t>cr</a:t>
            </a:r>
            <a:r>
              <a:rPr sz="3000" dirty="0">
                <a:latin typeface="Calibri"/>
                <a:cs typeface="Calibri"/>
              </a:rPr>
              <a:t>ibin</a:t>
            </a:r>
            <a:r>
              <a:rPr sz="3000" spc="-15" dirty="0">
                <a:latin typeface="Calibri"/>
                <a:cs typeface="Calibri"/>
              </a:rPr>
              <a:t>g</a:t>
            </a:r>
            <a:r>
              <a:rPr sz="3000" dirty="0">
                <a:latin typeface="Calibri"/>
                <a:cs typeface="Calibri"/>
              </a:rPr>
              <a:t> a </a:t>
            </a:r>
            <a:r>
              <a:rPr sz="3000" spc="-15" dirty="0">
                <a:latin typeface="Calibri"/>
                <a:cs typeface="Calibri"/>
              </a:rPr>
              <a:t>r</a:t>
            </a:r>
            <a:r>
              <a:rPr sz="3000" spc="-5" dirty="0">
                <a:latin typeface="Calibri"/>
                <a:cs typeface="Calibri"/>
              </a:rPr>
              <a:t>o</a:t>
            </a:r>
            <a:r>
              <a:rPr sz="3000" dirty="0">
                <a:latin typeface="Calibri"/>
                <a:cs typeface="Calibri"/>
              </a:rPr>
              <a:t>b</a:t>
            </a:r>
            <a:r>
              <a:rPr sz="3000" spc="-5" dirty="0">
                <a:latin typeface="Calibri"/>
                <a:cs typeface="Calibri"/>
              </a:rPr>
              <a:t>o</a:t>
            </a:r>
            <a:r>
              <a:rPr sz="3000" spc="-10" dirty="0">
                <a:latin typeface="Calibri"/>
                <a:cs typeface="Calibri"/>
              </a:rPr>
              <a:t>t’</a:t>
            </a:r>
            <a:r>
              <a:rPr sz="3000" dirty="0">
                <a:latin typeface="Calibri"/>
                <a:cs typeface="Calibri"/>
              </a:rPr>
              <a:t>s s</a:t>
            </a:r>
            <a:r>
              <a:rPr sz="3000" spc="-15" dirty="0">
                <a:latin typeface="Calibri"/>
                <a:cs typeface="Calibri"/>
              </a:rPr>
              <a:t>tate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are</a:t>
            </a:r>
            <a:endParaRPr sz="3000" dirty="0">
              <a:latin typeface="Calibri"/>
              <a:cs typeface="Calibri"/>
            </a:endParaRPr>
          </a:p>
          <a:p>
            <a:pPr marL="355600">
              <a:lnSpc>
                <a:spcPts val="3400"/>
              </a:lnSpc>
            </a:pPr>
            <a:r>
              <a:rPr sz="3000" i="1" spc="-15" dirty="0">
                <a:latin typeface="Calibri"/>
                <a:cs typeface="Calibri"/>
              </a:rPr>
              <a:t>random variabl</a:t>
            </a:r>
            <a:r>
              <a:rPr sz="3000" i="1" spc="-20" dirty="0">
                <a:latin typeface="Calibri"/>
                <a:cs typeface="Calibri"/>
              </a:rPr>
              <a:t>e</a:t>
            </a:r>
            <a:r>
              <a:rPr sz="3000" i="1" dirty="0">
                <a:latin typeface="Calibri"/>
                <a:cs typeface="Calibri"/>
              </a:rPr>
              <a:t>s</a:t>
            </a:r>
            <a:endParaRPr sz="3000" dirty="0">
              <a:latin typeface="Calibri"/>
              <a:cs typeface="Calibri"/>
            </a:endParaRPr>
          </a:p>
          <a:p>
            <a:pPr marL="355600" indent="-342900">
              <a:lnSpc>
                <a:spcPts val="3440"/>
              </a:lnSpc>
              <a:spcBef>
                <a:spcPts val="320"/>
              </a:spcBef>
              <a:buFont typeface="Arial"/>
              <a:buChar char="•"/>
              <a:tabLst>
                <a:tab pos="355600" algn="l"/>
              </a:tabLst>
            </a:pPr>
            <a:r>
              <a:rPr sz="3000" dirty="0">
                <a:latin typeface="Calibri"/>
                <a:cs typeface="Calibri"/>
              </a:rPr>
              <a:t>V</a:t>
            </a:r>
            <a:r>
              <a:rPr sz="3000" spc="-15" dirty="0">
                <a:latin typeface="Calibri"/>
                <a:cs typeface="Calibri"/>
              </a:rPr>
              <a:t>ariates </a:t>
            </a:r>
            <a:r>
              <a:rPr sz="3000" spc="-5" dirty="0">
                <a:latin typeface="Calibri"/>
                <a:cs typeface="Calibri"/>
              </a:rPr>
              <a:t>o</a:t>
            </a:r>
            <a:r>
              <a:rPr sz="3000" dirty="0">
                <a:latin typeface="Calibri"/>
                <a:cs typeface="Calibri"/>
              </a:rPr>
              <a:t>f a </a:t>
            </a:r>
            <a:r>
              <a:rPr sz="3000" spc="-15" dirty="0">
                <a:latin typeface="Calibri"/>
                <a:cs typeface="Calibri"/>
              </a:rPr>
              <a:t>r</a:t>
            </a:r>
            <a:r>
              <a:rPr sz="3000" dirty="0">
                <a:latin typeface="Calibri"/>
                <a:cs typeface="Calibri"/>
              </a:rPr>
              <a:t>and</a:t>
            </a:r>
            <a:r>
              <a:rPr sz="3000" spc="-5" dirty="0">
                <a:latin typeface="Calibri"/>
                <a:cs typeface="Calibri"/>
              </a:rPr>
              <a:t>o</a:t>
            </a:r>
            <a:r>
              <a:rPr sz="3000" spc="-25" dirty="0">
                <a:latin typeface="Calibri"/>
                <a:cs typeface="Calibri"/>
              </a:rPr>
              <a:t>m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var</a:t>
            </a:r>
            <a:r>
              <a:rPr sz="3000" dirty="0">
                <a:latin typeface="Calibri"/>
                <a:cs typeface="Calibri"/>
              </a:rPr>
              <a:t>iabl</a:t>
            </a:r>
            <a:r>
              <a:rPr sz="3000" spc="-15" dirty="0">
                <a:latin typeface="Calibri"/>
                <a:cs typeface="Calibri"/>
              </a:rPr>
              <a:t>e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are</a:t>
            </a:r>
            <a:r>
              <a:rPr sz="3000" dirty="0">
                <a:latin typeface="Calibri"/>
                <a:cs typeface="Calibri"/>
              </a:rPr>
              <a:t> d</a:t>
            </a:r>
            <a:r>
              <a:rPr sz="3000" spc="-15" dirty="0">
                <a:latin typeface="Calibri"/>
                <a:cs typeface="Calibri"/>
              </a:rPr>
              <a:t>ra</a:t>
            </a:r>
            <a:r>
              <a:rPr sz="3000" spc="-30" dirty="0">
                <a:latin typeface="Calibri"/>
                <a:cs typeface="Calibri"/>
              </a:rPr>
              <a:t>w</a:t>
            </a:r>
            <a:r>
              <a:rPr sz="3000" dirty="0">
                <a:latin typeface="Calibri"/>
                <a:cs typeface="Calibri"/>
              </a:rPr>
              <a:t>n f</a:t>
            </a:r>
            <a:r>
              <a:rPr sz="3000" spc="-15" dirty="0">
                <a:latin typeface="Calibri"/>
                <a:cs typeface="Calibri"/>
              </a:rPr>
              <a:t>r</a:t>
            </a:r>
            <a:r>
              <a:rPr sz="3000" spc="-5" dirty="0">
                <a:latin typeface="Calibri"/>
                <a:cs typeface="Calibri"/>
              </a:rPr>
              <a:t>o</a:t>
            </a:r>
            <a:r>
              <a:rPr sz="3000" spc="-25" dirty="0">
                <a:latin typeface="Calibri"/>
                <a:cs typeface="Calibri"/>
              </a:rPr>
              <a:t>m</a:t>
            </a:r>
            <a:endParaRPr sz="3000" dirty="0">
              <a:latin typeface="Calibri"/>
              <a:cs typeface="Calibri"/>
            </a:endParaRPr>
          </a:p>
          <a:p>
            <a:pPr marL="355600">
              <a:lnSpc>
                <a:spcPts val="3440"/>
              </a:lnSpc>
            </a:pPr>
            <a:r>
              <a:rPr sz="3000" i="1" spc="-15" dirty="0">
                <a:latin typeface="Calibri"/>
                <a:cs typeface="Calibri"/>
              </a:rPr>
              <a:t>Probability </a:t>
            </a:r>
            <a:r>
              <a:rPr sz="3000" i="1" spc="-5" dirty="0">
                <a:latin typeface="Calibri"/>
                <a:cs typeface="Calibri"/>
              </a:rPr>
              <a:t>D</a:t>
            </a:r>
            <a:r>
              <a:rPr sz="3000" i="1" spc="-20" dirty="0">
                <a:latin typeface="Calibri"/>
                <a:cs typeface="Calibri"/>
              </a:rPr>
              <a:t>e</a:t>
            </a:r>
            <a:r>
              <a:rPr sz="3000" i="1" dirty="0">
                <a:latin typeface="Calibri"/>
                <a:cs typeface="Calibri"/>
              </a:rPr>
              <a:t>nsity </a:t>
            </a:r>
            <a:r>
              <a:rPr sz="3000" i="1" dirty="0" smtClean="0">
                <a:latin typeface="Calibri"/>
                <a:cs typeface="Calibri"/>
              </a:rPr>
              <a:t>Fun</a:t>
            </a:r>
            <a:r>
              <a:rPr sz="3000" i="1" spc="65" dirty="0" smtClean="0">
                <a:latin typeface="Calibri"/>
                <a:cs typeface="Calibri"/>
              </a:rPr>
              <a:t>c</a:t>
            </a:r>
            <a:r>
              <a:rPr lang="en-US" sz="3000" i="1" spc="65" dirty="0" smtClean="0">
                <a:latin typeface="Calibri"/>
                <a:cs typeface="Calibri"/>
              </a:rPr>
              <a:t>ti</a:t>
            </a:r>
            <a:r>
              <a:rPr sz="3000" i="1" dirty="0" smtClean="0">
                <a:latin typeface="Calibri"/>
                <a:cs typeface="Calibri"/>
              </a:rPr>
              <a:t>ons </a:t>
            </a:r>
            <a:r>
              <a:rPr sz="3000" i="1" dirty="0">
                <a:latin typeface="Calibri"/>
                <a:cs typeface="Calibri"/>
              </a:rPr>
              <a:t>(</a:t>
            </a:r>
            <a:r>
              <a:rPr sz="3000" i="1" spc="-20" dirty="0">
                <a:latin typeface="Calibri"/>
                <a:cs typeface="Calibri"/>
              </a:rPr>
              <a:t>P</a:t>
            </a:r>
            <a:r>
              <a:rPr sz="3000" i="1" spc="-5" dirty="0">
                <a:latin typeface="Calibri"/>
                <a:cs typeface="Calibri"/>
              </a:rPr>
              <a:t>D</a:t>
            </a:r>
            <a:r>
              <a:rPr sz="3000" i="1" dirty="0">
                <a:latin typeface="Calibri"/>
                <a:cs typeface="Calibri"/>
              </a:rPr>
              <a:t>F)</a:t>
            </a:r>
            <a:endParaRPr sz="3000" dirty="0">
              <a:latin typeface="Calibri"/>
              <a:cs typeface="Calibri"/>
            </a:endParaRPr>
          </a:p>
          <a:p>
            <a:pPr marL="355600" marR="480695" indent="-342900">
              <a:lnSpc>
                <a:spcPct val="90000"/>
              </a:lnSpc>
              <a:spcBef>
                <a:spcPts val="680"/>
              </a:spcBef>
              <a:buFont typeface="Arial"/>
              <a:buChar char="•"/>
              <a:tabLst>
                <a:tab pos="355600" algn="l"/>
              </a:tabLst>
            </a:pPr>
            <a:r>
              <a:rPr sz="3000" spc="-20" dirty="0">
                <a:latin typeface="Calibri"/>
                <a:cs typeface="Calibri"/>
              </a:rPr>
              <a:t>A </a:t>
            </a:r>
            <a:r>
              <a:rPr sz="3000" spc="-15" dirty="0">
                <a:latin typeface="Calibri"/>
                <a:cs typeface="Calibri"/>
              </a:rPr>
              <a:t>c</a:t>
            </a:r>
            <a:r>
              <a:rPr sz="3000" spc="-5" dirty="0">
                <a:latin typeface="Calibri"/>
                <a:cs typeface="Calibri"/>
              </a:rPr>
              <a:t>o</a:t>
            </a:r>
            <a:r>
              <a:rPr sz="3000" spc="-25" dirty="0">
                <a:latin typeface="Calibri"/>
                <a:cs typeface="Calibri"/>
              </a:rPr>
              <a:t>mm</a:t>
            </a:r>
            <a:r>
              <a:rPr sz="3000" spc="-5" dirty="0">
                <a:latin typeface="Calibri"/>
                <a:cs typeface="Calibri"/>
              </a:rPr>
              <a:t>o</a:t>
            </a:r>
            <a:r>
              <a:rPr sz="3000" dirty="0">
                <a:latin typeface="Calibri"/>
                <a:cs typeface="Calibri"/>
              </a:rPr>
              <a:t>n</a:t>
            </a:r>
            <a:r>
              <a:rPr sz="3000" spc="-10" dirty="0">
                <a:latin typeface="Calibri"/>
                <a:cs typeface="Calibri"/>
              </a:rPr>
              <a:t>,</a:t>
            </a:r>
            <a:r>
              <a:rPr sz="3000" dirty="0">
                <a:latin typeface="Calibri"/>
                <a:cs typeface="Calibri"/>
              </a:rPr>
              <a:t> b</a:t>
            </a:r>
            <a:r>
              <a:rPr sz="3000" spc="-15" dirty="0">
                <a:latin typeface="Calibri"/>
                <a:cs typeface="Calibri"/>
              </a:rPr>
              <a:t>ec</a:t>
            </a:r>
            <a:r>
              <a:rPr sz="3000" dirty="0">
                <a:latin typeface="Calibri"/>
                <a:cs typeface="Calibri"/>
              </a:rPr>
              <a:t>aus</a:t>
            </a:r>
            <a:r>
              <a:rPr sz="3000" spc="-15" dirty="0">
                <a:latin typeface="Calibri"/>
                <a:cs typeface="Calibri"/>
              </a:rPr>
              <a:t>e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c</a:t>
            </a:r>
            <a:r>
              <a:rPr sz="3000" spc="-5" dirty="0">
                <a:latin typeface="Calibri"/>
                <a:cs typeface="Calibri"/>
              </a:rPr>
              <a:t>o</a:t>
            </a:r>
            <a:r>
              <a:rPr sz="3000" dirty="0">
                <a:latin typeface="Calibri"/>
                <a:cs typeface="Calibri"/>
              </a:rPr>
              <a:t>n</a:t>
            </a:r>
            <a:r>
              <a:rPr sz="3000" spc="-15" dirty="0">
                <a:latin typeface="Calibri"/>
                <a:cs typeface="Calibri"/>
              </a:rPr>
              <a:t>ve</a:t>
            </a:r>
            <a:r>
              <a:rPr sz="3000" dirty="0">
                <a:latin typeface="Calibri"/>
                <a:cs typeface="Calibri"/>
              </a:rPr>
              <a:t>ni</a:t>
            </a:r>
            <a:r>
              <a:rPr sz="3000" spc="-15" dirty="0">
                <a:latin typeface="Calibri"/>
                <a:cs typeface="Calibri"/>
              </a:rPr>
              <a:t>e</a:t>
            </a:r>
            <a:r>
              <a:rPr sz="3000" dirty="0">
                <a:latin typeface="Calibri"/>
                <a:cs typeface="Calibri"/>
              </a:rPr>
              <a:t>n</a:t>
            </a:r>
            <a:r>
              <a:rPr sz="3000" spc="-10" dirty="0">
                <a:latin typeface="Calibri"/>
                <a:cs typeface="Calibri"/>
              </a:rPr>
              <a:t>t,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P</a:t>
            </a:r>
            <a:r>
              <a:rPr sz="3000" spc="-5" dirty="0">
                <a:latin typeface="Calibri"/>
                <a:cs typeface="Calibri"/>
              </a:rPr>
              <a:t>D</a:t>
            </a:r>
            <a:r>
              <a:rPr sz="3000" dirty="0">
                <a:latin typeface="Calibri"/>
                <a:cs typeface="Calibri"/>
              </a:rPr>
              <a:t>F is th</a:t>
            </a:r>
            <a:r>
              <a:rPr sz="3000" spc="-15" dirty="0">
                <a:latin typeface="Calibri"/>
                <a:cs typeface="Calibri"/>
              </a:rPr>
              <a:t>e G</a:t>
            </a:r>
            <a:r>
              <a:rPr sz="3000" dirty="0">
                <a:latin typeface="Calibri"/>
                <a:cs typeface="Calibri"/>
              </a:rPr>
              <a:t>aussian </a:t>
            </a:r>
            <a:r>
              <a:rPr sz="3000" spc="-5" smtClean="0">
                <a:latin typeface="Calibri"/>
                <a:cs typeface="Calibri"/>
              </a:rPr>
              <a:t>D</a:t>
            </a:r>
            <a:r>
              <a:rPr sz="3000" smtClean="0">
                <a:latin typeface="Calibri"/>
                <a:cs typeface="Calibri"/>
              </a:rPr>
              <a:t>is</a:t>
            </a:r>
            <a:r>
              <a:rPr sz="3000" spc="-15" smtClean="0">
                <a:latin typeface="Calibri"/>
                <a:cs typeface="Calibri"/>
              </a:rPr>
              <a:t>tr</a:t>
            </a:r>
            <a:r>
              <a:rPr sz="3000" smtClean="0">
                <a:latin typeface="Calibri"/>
                <a:cs typeface="Calibri"/>
              </a:rPr>
              <a:t>ibu</a:t>
            </a:r>
            <a:r>
              <a:rPr lang="en-US" sz="3000" spc="135" smtClean="0">
                <a:latin typeface="Calibri"/>
                <a:cs typeface="Calibri"/>
              </a:rPr>
              <a:t>ti</a:t>
            </a:r>
            <a:r>
              <a:rPr sz="3000" spc="-5" smtClean="0">
                <a:latin typeface="Calibri"/>
                <a:cs typeface="Calibri"/>
              </a:rPr>
              <a:t>o</a:t>
            </a:r>
            <a:r>
              <a:rPr sz="3000" smtClean="0">
                <a:latin typeface="Calibri"/>
                <a:cs typeface="Calibri"/>
              </a:rPr>
              <a:t>n </a:t>
            </a:r>
            <a:r>
              <a:rPr sz="3000" dirty="0">
                <a:latin typeface="Calibri"/>
                <a:cs typeface="Calibri"/>
              </a:rPr>
              <a:t>d</a:t>
            </a:r>
            <a:r>
              <a:rPr sz="3000" spc="-15" dirty="0">
                <a:latin typeface="Calibri"/>
                <a:cs typeface="Calibri"/>
              </a:rPr>
              <a:t>e</a:t>
            </a:r>
            <a:r>
              <a:rPr sz="3000" dirty="0">
                <a:latin typeface="Calibri"/>
                <a:cs typeface="Calibri"/>
              </a:rPr>
              <a:t>ﬁn</a:t>
            </a:r>
            <a:r>
              <a:rPr sz="3000" spc="-15" dirty="0">
                <a:latin typeface="Calibri"/>
                <a:cs typeface="Calibri"/>
              </a:rPr>
              <a:t>e</a:t>
            </a:r>
            <a:r>
              <a:rPr sz="3000" dirty="0">
                <a:latin typeface="Calibri"/>
                <a:cs typeface="Calibri"/>
              </a:rPr>
              <a:t>d b</a:t>
            </a:r>
            <a:r>
              <a:rPr sz="3000" spc="-15" dirty="0">
                <a:latin typeface="Calibri"/>
                <a:cs typeface="Calibri"/>
              </a:rPr>
              <a:t>y</a:t>
            </a:r>
            <a:r>
              <a:rPr sz="3000" dirty="0">
                <a:latin typeface="Calibri"/>
                <a:cs typeface="Calibri"/>
              </a:rPr>
              <a:t> its </a:t>
            </a:r>
            <a:r>
              <a:rPr sz="3000" spc="-20" dirty="0">
                <a:latin typeface="Calibri"/>
                <a:cs typeface="Calibri"/>
              </a:rPr>
              <a:t>me</a:t>
            </a:r>
            <a:r>
              <a:rPr sz="3000" dirty="0">
                <a:latin typeface="Calibri"/>
                <a:cs typeface="Calibri"/>
              </a:rPr>
              <a:t>an and </a:t>
            </a:r>
            <a:r>
              <a:rPr sz="3000" spc="-15" dirty="0">
                <a:latin typeface="Calibri"/>
                <a:cs typeface="Calibri"/>
              </a:rPr>
              <a:t>var</a:t>
            </a:r>
            <a:r>
              <a:rPr sz="3000" dirty="0">
                <a:latin typeface="Calibri"/>
                <a:cs typeface="Calibri"/>
              </a:rPr>
              <a:t>ian</a:t>
            </a:r>
            <a:r>
              <a:rPr sz="3000" spc="-15" dirty="0">
                <a:latin typeface="Calibri"/>
                <a:cs typeface="Calibri"/>
              </a:rPr>
              <a:t>ce</a:t>
            </a:r>
            <a:endParaRPr sz="3000" dirty="0">
              <a:latin typeface="Calibri"/>
              <a:cs typeface="Calibri"/>
            </a:endParaRPr>
          </a:p>
          <a:p>
            <a:pPr marL="355600" marR="5080" indent="-342900">
              <a:lnSpc>
                <a:spcPct val="90000"/>
              </a:lnSpc>
              <a:spcBef>
                <a:spcPts val="780"/>
              </a:spcBef>
              <a:buFont typeface="Arial"/>
              <a:buChar char="•"/>
              <a:tabLst>
                <a:tab pos="355600" algn="l"/>
              </a:tabLst>
            </a:pPr>
            <a:r>
              <a:rPr sz="3000" dirty="0">
                <a:latin typeface="Calibri"/>
                <a:cs typeface="Calibri"/>
              </a:rPr>
              <a:t>F</a:t>
            </a:r>
            <a:r>
              <a:rPr sz="3000" spc="-5" dirty="0">
                <a:latin typeface="Calibri"/>
                <a:cs typeface="Calibri"/>
              </a:rPr>
              <a:t>o</a:t>
            </a:r>
            <a:r>
              <a:rPr sz="3000" spc="-15" dirty="0">
                <a:latin typeface="Calibri"/>
                <a:cs typeface="Calibri"/>
              </a:rPr>
              <a:t>r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G</a:t>
            </a:r>
            <a:r>
              <a:rPr sz="3000" dirty="0">
                <a:latin typeface="Calibri"/>
                <a:cs typeface="Calibri"/>
              </a:rPr>
              <a:t>aussians</a:t>
            </a:r>
            <a:r>
              <a:rPr sz="3000" spc="-10" dirty="0">
                <a:latin typeface="Calibri"/>
                <a:cs typeface="Calibri"/>
              </a:rPr>
              <a:t>,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var</a:t>
            </a:r>
            <a:r>
              <a:rPr sz="3000" dirty="0">
                <a:latin typeface="Calibri"/>
                <a:cs typeface="Calibri"/>
              </a:rPr>
              <a:t>ian</a:t>
            </a:r>
            <a:r>
              <a:rPr sz="3000" spc="-15" dirty="0">
                <a:latin typeface="Calibri"/>
                <a:cs typeface="Calibri"/>
              </a:rPr>
              <a:t>ce</a:t>
            </a:r>
            <a:r>
              <a:rPr sz="3000" dirty="0">
                <a:latin typeface="Calibri"/>
                <a:cs typeface="Calibri"/>
              </a:rPr>
              <a:t>s add up and </a:t>
            </a:r>
            <a:r>
              <a:rPr sz="3000" spc="-15" dirty="0">
                <a:latin typeface="Calibri"/>
                <a:cs typeface="Calibri"/>
              </a:rPr>
              <a:t>are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30" dirty="0">
                <a:latin typeface="Calibri"/>
                <a:cs typeface="Calibri"/>
              </a:rPr>
              <a:t>w</a:t>
            </a:r>
            <a:r>
              <a:rPr sz="3000" spc="-15" dirty="0">
                <a:latin typeface="Calibri"/>
                <a:cs typeface="Calibri"/>
              </a:rPr>
              <a:t>e</a:t>
            </a:r>
            <a:r>
              <a:rPr sz="3000" dirty="0">
                <a:latin typeface="Calibri"/>
                <a:cs typeface="Calibri"/>
              </a:rPr>
              <a:t>i</a:t>
            </a:r>
            <a:r>
              <a:rPr sz="3000" spc="-15" dirty="0">
                <a:latin typeface="Calibri"/>
                <a:cs typeface="Calibri"/>
              </a:rPr>
              <a:t>g</a:t>
            </a:r>
            <a:r>
              <a:rPr sz="3000" dirty="0">
                <a:latin typeface="Calibri"/>
                <a:cs typeface="Calibri"/>
              </a:rPr>
              <a:t>h</a:t>
            </a:r>
            <a:r>
              <a:rPr sz="3000" spc="-15" dirty="0">
                <a:latin typeface="Calibri"/>
                <a:cs typeface="Calibri"/>
              </a:rPr>
              <a:t>e</a:t>
            </a:r>
            <a:r>
              <a:rPr sz="3000" dirty="0">
                <a:latin typeface="Calibri"/>
                <a:cs typeface="Calibri"/>
              </a:rPr>
              <a:t>d b</a:t>
            </a:r>
            <a:r>
              <a:rPr sz="3000" spc="-15" dirty="0">
                <a:latin typeface="Calibri"/>
                <a:cs typeface="Calibri"/>
              </a:rPr>
              <a:t>y</a:t>
            </a:r>
            <a:r>
              <a:rPr sz="3000" dirty="0">
                <a:latin typeface="Calibri"/>
                <a:cs typeface="Calibri"/>
              </a:rPr>
              <a:t> th</a:t>
            </a:r>
            <a:r>
              <a:rPr sz="3000" spc="-15" dirty="0">
                <a:latin typeface="Calibri"/>
                <a:cs typeface="Calibri"/>
              </a:rPr>
              <a:t>e</a:t>
            </a:r>
            <a:r>
              <a:rPr sz="3000" dirty="0">
                <a:latin typeface="Calibri"/>
                <a:cs typeface="Calibri"/>
              </a:rPr>
              <a:t> i</a:t>
            </a:r>
            <a:r>
              <a:rPr sz="3000" spc="-25" dirty="0">
                <a:latin typeface="Calibri"/>
                <a:cs typeface="Calibri"/>
              </a:rPr>
              <a:t>m</a:t>
            </a:r>
            <a:r>
              <a:rPr sz="3000" dirty="0">
                <a:latin typeface="Calibri"/>
                <a:cs typeface="Calibri"/>
              </a:rPr>
              <a:t>p</a:t>
            </a:r>
            <a:r>
              <a:rPr sz="3000" spc="-15" dirty="0">
                <a:latin typeface="Calibri"/>
                <a:cs typeface="Calibri"/>
              </a:rPr>
              <a:t>act</a:t>
            </a:r>
            <a:r>
              <a:rPr sz="3000" dirty="0">
                <a:latin typeface="Calibri"/>
                <a:cs typeface="Calibri"/>
              </a:rPr>
              <a:t> th</a:t>
            </a:r>
            <a:r>
              <a:rPr sz="3000" spc="-15" dirty="0">
                <a:latin typeface="Calibri"/>
                <a:cs typeface="Calibri"/>
              </a:rPr>
              <a:t>ey</a:t>
            </a:r>
            <a:r>
              <a:rPr sz="3000" dirty="0">
                <a:latin typeface="Calibri"/>
                <a:cs typeface="Calibri"/>
              </a:rPr>
              <a:t> h</a:t>
            </a:r>
            <a:r>
              <a:rPr sz="3000" spc="-15" dirty="0">
                <a:latin typeface="Calibri"/>
                <a:cs typeface="Calibri"/>
              </a:rPr>
              <a:t>ave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o</a:t>
            </a:r>
            <a:r>
              <a:rPr sz="3000" dirty="0">
                <a:latin typeface="Calibri"/>
                <a:cs typeface="Calibri"/>
              </a:rPr>
              <a:t>n th</a:t>
            </a:r>
            <a:r>
              <a:rPr sz="3000" spc="-15" dirty="0">
                <a:latin typeface="Calibri"/>
                <a:cs typeface="Calibri"/>
              </a:rPr>
              <a:t>e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c</a:t>
            </a:r>
            <a:r>
              <a:rPr sz="3000" spc="-5" dirty="0">
                <a:latin typeface="Calibri"/>
                <a:cs typeface="Calibri"/>
              </a:rPr>
              <a:t>o</a:t>
            </a:r>
            <a:r>
              <a:rPr sz="3000" spc="-25" dirty="0">
                <a:latin typeface="Calibri"/>
                <a:cs typeface="Calibri"/>
              </a:rPr>
              <a:t>m</a:t>
            </a:r>
            <a:r>
              <a:rPr sz="3000" dirty="0">
                <a:latin typeface="Calibri"/>
                <a:cs typeface="Calibri"/>
              </a:rPr>
              <a:t>bin</a:t>
            </a:r>
            <a:r>
              <a:rPr sz="3000" spc="-15" dirty="0">
                <a:latin typeface="Calibri"/>
                <a:cs typeface="Calibri"/>
              </a:rPr>
              <a:t>e</a:t>
            </a:r>
            <a:r>
              <a:rPr sz="3000" dirty="0">
                <a:latin typeface="Calibri"/>
                <a:cs typeface="Calibri"/>
              </a:rPr>
              <a:t>d </a:t>
            </a:r>
            <a:r>
              <a:rPr sz="3000" spc="-15" dirty="0">
                <a:latin typeface="Calibri"/>
                <a:cs typeface="Calibri"/>
              </a:rPr>
              <a:t>r</a:t>
            </a:r>
            <a:r>
              <a:rPr sz="3000" dirty="0">
                <a:latin typeface="Calibri"/>
                <a:cs typeface="Calibri"/>
              </a:rPr>
              <a:t>and</a:t>
            </a:r>
            <a:r>
              <a:rPr sz="3000" spc="-5" dirty="0">
                <a:latin typeface="Calibri"/>
                <a:cs typeface="Calibri"/>
              </a:rPr>
              <a:t>o</a:t>
            </a:r>
            <a:r>
              <a:rPr sz="3000" spc="-25" dirty="0">
                <a:latin typeface="Calibri"/>
                <a:cs typeface="Calibri"/>
              </a:rPr>
              <a:t>m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var</a:t>
            </a:r>
            <a:r>
              <a:rPr sz="3000" dirty="0">
                <a:latin typeface="Calibri"/>
                <a:cs typeface="Calibri"/>
              </a:rPr>
              <a:t>iabl</a:t>
            </a:r>
            <a:r>
              <a:rPr sz="3000" spc="-15" dirty="0">
                <a:latin typeface="Calibri"/>
                <a:cs typeface="Calibri"/>
              </a:rPr>
              <a:t>e</a:t>
            </a:r>
            <a:r>
              <a:rPr sz="3000" dirty="0">
                <a:latin typeface="Calibri"/>
                <a:cs typeface="Calibri"/>
              </a:rPr>
              <a:t> (“E</a:t>
            </a:r>
            <a:r>
              <a:rPr sz="3000" spc="-15" dirty="0">
                <a:latin typeface="Calibri"/>
                <a:cs typeface="Calibri"/>
              </a:rPr>
              <a:t>rr</a:t>
            </a:r>
            <a:r>
              <a:rPr sz="3000" spc="-5" dirty="0">
                <a:latin typeface="Calibri"/>
                <a:cs typeface="Calibri"/>
              </a:rPr>
              <a:t>o</a:t>
            </a:r>
            <a:r>
              <a:rPr sz="3000" spc="-15" dirty="0">
                <a:latin typeface="Calibri"/>
                <a:cs typeface="Calibri"/>
              </a:rPr>
              <a:t>r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5" dirty="0" smtClean="0">
                <a:latin typeface="Calibri"/>
                <a:cs typeface="Calibri"/>
              </a:rPr>
              <a:t>Pr</a:t>
            </a:r>
            <a:r>
              <a:rPr sz="3000" spc="-5" dirty="0" smtClean="0">
                <a:latin typeface="Calibri"/>
                <a:cs typeface="Calibri"/>
              </a:rPr>
              <a:t>o</a:t>
            </a:r>
            <a:r>
              <a:rPr sz="3000" dirty="0" smtClean="0">
                <a:latin typeface="Calibri"/>
                <a:cs typeface="Calibri"/>
              </a:rPr>
              <a:t>p</a:t>
            </a:r>
            <a:r>
              <a:rPr sz="3000" spc="-15" dirty="0" smtClean="0">
                <a:latin typeface="Calibri"/>
                <a:cs typeface="Calibri"/>
              </a:rPr>
              <a:t>ag</a:t>
            </a:r>
            <a:r>
              <a:rPr sz="3000" spc="70" dirty="0" smtClean="0">
                <a:latin typeface="Calibri"/>
                <a:cs typeface="Calibri"/>
              </a:rPr>
              <a:t>a</a:t>
            </a:r>
            <a:r>
              <a:rPr lang="en-US" sz="3000" spc="70" dirty="0" smtClean="0">
                <a:latin typeface="Calibri"/>
                <a:cs typeface="Calibri"/>
              </a:rPr>
              <a:t>ti</a:t>
            </a:r>
            <a:r>
              <a:rPr sz="3000" spc="-5" dirty="0" smtClean="0">
                <a:latin typeface="Calibri"/>
                <a:cs typeface="Calibri"/>
              </a:rPr>
              <a:t>o</a:t>
            </a:r>
            <a:r>
              <a:rPr sz="3000" dirty="0" smtClean="0">
                <a:latin typeface="Calibri"/>
                <a:cs typeface="Calibri"/>
              </a:rPr>
              <a:t>n </a:t>
            </a:r>
            <a:r>
              <a:rPr sz="3000" dirty="0">
                <a:latin typeface="Calibri"/>
                <a:cs typeface="Calibri"/>
              </a:rPr>
              <a:t>L</a:t>
            </a:r>
            <a:r>
              <a:rPr sz="3000" spc="-15" dirty="0">
                <a:latin typeface="Calibri"/>
                <a:cs typeface="Calibri"/>
              </a:rPr>
              <a:t>a</a:t>
            </a:r>
            <a:r>
              <a:rPr sz="3000" spc="-30" dirty="0">
                <a:latin typeface="Calibri"/>
                <a:cs typeface="Calibri"/>
              </a:rPr>
              <a:t>w</a:t>
            </a:r>
            <a:r>
              <a:rPr sz="3000" dirty="0">
                <a:latin typeface="Calibri"/>
                <a:cs typeface="Calibri"/>
              </a:rPr>
              <a:t>”)</a:t>
            </a:r>
          </a:p>
        </p:txBody>
      </p:sp>
    </p:spTree>
    <p:extLst>
      <p:ext uri="{BB962C8B-B14F-4D97-AF65-F5344CB8AC3E}">
        <p14:creationId xmlns:p14="http://schemas.microsoft.com/office/powerpoint/2010/main" val="69220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4b - Perception - Uncertainty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4b</a:t>
            </a:r>
          </a:p>
          <a:p>
            <a:pPr eaLnBrk="1" hangingPunct="1">
              <a:defRPr/>
            </a:pPr>
            <a:fld id="{20718321-1CF4-4BC0-8CAA-1102AA54CB69}" type="slidenum">
              <a:rPr lang="en-US" sz="2000" b="1"/>
              <a:pPr eaLnBrk="1" hangingPunct="1">
                <a:defRPr/>
              </a:pPr>
              <a:t>2</a:t>
            </a:fld>
            <a:endParaRPr lang="en-US" sz="2000" b="1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indent="0"/>
            <a:r>
              <a:rPr lang="en-US" altLang="en-US" smtClean="0"/>
              <a:t>Uncertainty Representation (2)</a:t>
            </a:r>
          </a:p>
        </p:txBody>
      </p:sp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471613"/>
            <a:ext cx="5434013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236788"/>
            <a:ext cx="353377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307013"/>
            <a:ext cx="40481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5332413"/>
            <a:ext cx="39243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769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849086"/>
            <a:ext cx="7931428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716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538361"/>
            <a:ext cx="822960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dirty="0"/>
              <a:t>Th</a:t>
            </a:r>
            <a:r>
              <a:rPr sz="4000" spc="-20" dirty="0"/>
              <a:t>e </a:t>
            </a:r>
            <a:r>
              <a:rPr sz="4000" spc="-30" dirty="0"/>
              <a:t>Gaussian (“N</a:t>
            </a:r>
            <a:r>
              <a:rPr sz="4000" spc="-5" dirty="0"/>
              <a:t>o</a:t>
            </a:r>
            <a:r>
              <a:rPr sz="4000" spc="-30" dirty="0"/>
              <a:t>rm</a:t>
            </a:r>
            <a:r>
              <a:rPr sz="4000" dirty="0"/>
              <a:t>al”) </a:t>
            </a:r>
            <a:r>
              <a:rPr sz="4000" spc="-5" dirty="0" smtClean="0"/>
              <a:t>D</a:t>
            </a:r>
            <a:r>
              <a:rPr sz="4000" dirty="0" smtClean="0"/>
              <a:t>is</a:t>
            </a:r>
            <a:r>
              <a:rPr sz="4000" spc="-15" dirty="0" smtClean="0"/>
              <a:t>t</a:t>
            </a:r>
            <a:r>
              <a:rPr sz="4000" spc="-20" dirty="0" smtClean="0"/>
              <a:t>r</a:t>
            </a:r>
            <a:r>
              <a:rPr sz="4000" dirty="0" smtClean="0"/>
              <a:t>ibu</a:t>
            </a:r>
            <a:r>
              <a:rPr lang="en-US" sz="4000" spc="175" dirty="0" smtClean="0"/>
              <a:t>ti</a:t>
            </a:r>
            <a:r>
              <a:rPr sz="4000" spc="-5" dirty="0" smtClean="0"/>
              <a:t>o</a:t>
            </a:r>
            <a:r>
              <a:rPr sz="4000" dirty="0" smtClean="0"/>
              <a:t>n</a:t>
            </a:r>
            <a:endParaRPr sz="4000" dirty="0"/>
          </a:p>
        </p:txBody>
      </p:sp>
      <p:sp>
        <p:nvSpPr>
          <p:cNvPr id="3" name="object 3"/>
          <p:cNvSpPr/>
          <p:nvPr/>
        </p:nvSpPr>
        <p:spPr>
          <a:xfrm>
            <a:off x="164537" y="1866155"/>
            <a:ext cx="5264274" cy="33415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531741" y="1866155"/>
            <a:ext cx="3155057" cy="118565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702796" y="3051815"/>
            <a:ext cx="2628318" cy="10108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28812" y="4062705"/>
            <a:ext cx="3346109" cy="101118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1483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4b - Perception - Uncertainty</a:t>
            </a:r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4b</a:t>
            </a:r>
          </a:p>
          <a:p>
            <a:pPr eaLnBrk="1" hangingPunct="1">
              <a:defRPr/>
            </a:pPr>
            <a:fld id="{2C5D229F-BA9D-4DD6-9654-7EB2A6B9DA74}" type="slidenum">
              <a:rPr lang="en-US" sz="2000" b="1"/>
              <a:pPr eaLnBrk="1" hangingPunct="1">
                <a:defRPr/>
              </a:pPr>
              <a:t>5</a:t>
            </a:fld>
            <a:endParaRPr lang="en-US" sz="2000" b="1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indent="0"/>
            <a:r>
              <a:rPr lang="en-US" altLang="en-US" dirty="0" smtClean="0"/>
              <a:t>Gaussian Distribution</a:t>
            </a:r>
          </a:p>
        </p:txBody>
      </p:sp>
      <p:pic>
        <p:nvPicPr>
          <p:cNvPr id="2458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3" y="2227263"/>
            <a:ext cx="6400800" cy="436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197" y="1371600"/>
            <a:ext cx="3446463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Line 6"/>
          <p:cNvSpPr>
            <a:spLocks noChangeShapeType="1"/>
          </p:cNvSpPr>
          <p:nvPr/>
        </p:nvSpPr>
        <p:spPr bwMode="auto">
          <a:xfrm flipH="1">
            <a:off x="633413" y="2552700"/>
            <a:ext cx="3235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90311" name="Text Box 7"/>
          <p:cNvSpPr txBox="1">
            <a:spLocks noChangeArrowheads="1"/>
          </p:cNvSpPr>
          <p:nvPr/>
        </p:nvSpPr>
        <p:spPr bwMode="auto">
          <a:xfrm>
            <a:off x="125413" y="2386013"/>
            <a:ext cx="4635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kumimoji="0" lang="en-US" sz="1800">
                <a:solidFill>
                  <a:srgbClr val="3C0023"/>
                </a:solidFill>
                <a:latin typeface="Arial" charset="0"/>
              </a:rPr>
              <a:t>0.4</a:t>
            </a:r>
            <a:endParaRPr kumimoji="0" lang="en-US" sz="2400" b="1" i="1">
              <a:solidFill>
                <a:srgbClr val="3C002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890312" name="Text Box 8"/>
          <p:cNvSpPr txBox="1">
            <a:spLocks noChangeArrowheads="1"/>
          </p:cNvSpPr>
          <p:nvPr/>
        </p:nvSpPr>
        <p:spPr bwMode="auto">
          <a:xfrm>
            <a:off x="2813050" y="6362700"/>
            <a:ext cx="358775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kumimoji="0" lang="en-US" sz="1800">
                <a:solidFill>
                  <a:srgbClr val="3C0023"/>
                </a:solidFill>
                <a:latin typeface="Arial" charset="0"/>
              </a:rPr>
              <a:t>-1</a:t>
            </a:r>
            <a:endParaRPr kumimoji="0" lang="en-US" sz="2400" b="1" i="1">
              <a:solidFill>
                <a:srgbClr val="3C002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890313" name="Text Box 9"/>
          <p:cNvSpPr txBox="1">
            <a:spLocks noChangeArrowheads="1"/>
          </p:cNvSpPr>
          <p:nvPr/>
        </p:nvSpPr>
        <p:spPr bwMode="auto">
          <a:xfrm>
            <a:off x="2109788" y="6362700"/>
            <a:ext cx="357187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kumimoji="0" lang="en-US" sz="1800">
                <a:solidFill>
                  <a:srgbClr val="3C0023"/>
                </a:solidFill>
                <a:latin typeface="Arial" charset="0"/>
              </a:rPr>
              <a:t>-2</a:t>
            </a:r>
            <a:endParaRPr kumimoji="0" lang="en-US" sz="2400" b="1" i="1">
              <a:solidFill>
                <a:srgbClr val="3C002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890314" name="Text Box 10"/>
          <p:cNvSpPr txBox="1">
            <a:spLocks noChangeArrowheads="1"/>
          </p:cNvSpPr>
          <p:nvPr/>
        </p:nvSpPr>
        <p:spPr bwMode="auto">
          <a:xfrm>
            <a:off x="4502150" y="6362700"/>
            <a:ext cx="287338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kumimoji="0" lang="en-US" sz="1800">
                <a:solidFill>
                  <a:srgbClr val="3C0023"/>
                </a:solidFill>
                <a:latin typeface="Arial" charset="0"/>
              </a:rPr>
              <a:t>1</a:t>
            </a:r>
            <a:endParaRPr kumimoji="0" lang="en-US" sz="2400" b="1" i="1">
              <a:solidFill>
                <a:srgbClr val="3C002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890315" name="Text Box 11"/>
          <p:cNvSpPr txBox="1">
            <a:spLocks noChangeArrowheads="1"/>
          </p:cNvSpPr>
          <p:nvPr/>
        </p:nvSpPr>
        <p:spPr bwMode="auto">
          <a:xfrm>
            <a:off x="5275263" y="6362700"/>
            <a:ext cx="287337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kumimoji="0" lang="en-US" sz="1800">
                <a:solidFill>
                  <a:srgbClr val="3C0023"/>
                </a:solidFill>
                <a:latin typeface="Arial" charset="0"/>
              </a:rPr>
              <a:t>2</a:t>
            </a:r>
            <a:endParaRPr kumimoji="0" lang="en-US" sz="2400" b="1" i="1">
              <a:solidFill>
                <a:srgbClr val="3C002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24589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63" y="1371600"/>
            <a:ext cx="2601912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590" name="Group 38"/>
          <p:cNvGrpSpPr>
            <a:grpSpLocks/>
          </p:cNvGrpSpPr>
          <p:nvPr/>
        </p:nvGrpSpPr>
        <p:grpSpPr bwMode="auto">
          <a:xfrm>
            <a:off x="1498600" y="3878263"/>
            <a:ext cx="4700588" cy="1884362"/>
            <a:chOff x="1499212" y="3878266"/>
            <a:chExt cx="4699194" cy="1883582"/>
          </a:xfrm>
        </p:grpSpPr>
        <p:cxnSp>
          <p:nvCxnSpPr>
            <p:cNvPr id="24591" name="Straight Arrow Connector 19"/>
            <p:cNvCxnSpPr>
              <a:cxnSpLocks noChangeShapeType="1"/>
            </p:cNvCxnSpPr>
            <p:nvPr/>
          </p:nvCxnSpPr>
          <p:spPr bwMode="auto">
            <a:xfrm>
              <a:off x="3035300" y="4214818"/>
              <a:ext cx="1612900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592" name="Straight Arrow Connector 20"/>
            <p:cNvCxnSpPr>
              <a:cxnSpLocks noChangeShapeType="1"/>
            </p:cNvCxnSpPr>
            <p:nvPr/>
          </p:nvCxnSpPr>
          <p:spPr bwMode="auto">
            <a:xfrm>
              <a:off x="2260600" y="4706932"/>
              <a:ext cx="3194050" cy="7952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593" name="TextBox 23"/>
            <p:cNvSpPr txBox="1">
              <a:spLocks noChangeArrowheads="1"/>
            </p:cNvSpPr>
            <p:nvPr/>
          </p:nvSpPr>
          <p:spPr bwMode="auto">
            <a:xfrm>
              <a:off x="3403592" y="3878266"/>
              <a:ext cx="899605" cy="3077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fr-CH" altLang="en-US"/>
                <a:t>68.26%</a:t>
              </a:r>
              <a:endParaRPr lang="de-CH" altLang="en-US"/>
            </a:p>
          </p:txBody>
        </p:sp>
        <p:sp>
          <p:nvSpPr>
            <p:cNvPr id="24594" name="TextBox 24"/>
            <p:cNvSpPr txBox="1">
              <a:spLocks noChangeArrowheads="1"/>
            </p:cNvSpPr>
            <p:nvPr/>
          </p:nvSpPr>
          <p:spPr bwMode="auto">
            <a:xfrm>
              <a:off x="3416292" y="4334081"/>
              <a:ext cx="899605" cy="3077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fr-CH" altLang="en-US"/>
                <a:t>95.44%</a:t>
              </a:r>
              <a:endParaRPr lang="de-CH" altLang="en-US"/>
            </a:p>
          </p:txBody>
        </p:sp>
        <p:cxnSp>
          <p:nvCxnSpPr>
            <p:cNvPr id="24595" name="Straight Arrow Connector 25"/>
            <p:cNvCxnSpPr>
              <a:cxnSpLocks noChangeShapeType="1"/>
            </p:cNvCxnSpPr>
            <p:nvPr/>
          </p:nvCxnSpPr>
          <p:spPr bwMode="auto">
            <a:xfrm>
              <a:off x="1500166" y="5135560"/>
              <a:ext cx="4696652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596" name="TextBox 26"/>
            <p:cNvSpPr txBox="1">
              <a:spLocks noChangeArrowheads="1"/>
            </p:cNvSpPr>
            <p:nvPr/>
          </p:nvSpPr>
          <p:spPr bwMode="auto">
            <a:xfrm>
              <a:off x="3390898" y="4762709"/>
              <a:ext cx="899605" cy="3077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fr-CH" altLang="en-US"/>
                <a:t>99.72%</a:t>
              </a:r>
              <a:endParaRPr lang="de-CH" altLang="en-US"/>
            </a:p>
          </p:txBody>
        </p:sp>
        <p:cxnSp>
          <p:nvCxnSpPr>
            <p:cNvPr id="24597" name="Straight Connector 32"/>
            <p:cNvCxnSpPr>
              <a:cxnSpLocks noChangeShapeType="1"/>
            </p:cNvCxnSpPr>
            <p:nvPr/>
          </p:nvCxnSpPr>
          <p:spPr bwMode="auto">
            <a:xfrm rot="5400000" flipH="1" flipV="1">
              <a:off x="5839628" y="5403070"/>
              <a:ext cx="715968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598" name="Straight Connector 34"/>
            <p:cNvCxnSpPr>
              <a:cxnSpLocks noChangeShapeType="1"/>
            </p:cNvCxnSpPr>
            <p:nvPr/>
          </p:nvCxnSpPr>
          <p:spPr bwMode="auto">
            <a:xfrm rot="5400000" flipH="1" flipV="1">
              <a:off x="1284581" y="5285117"/>
              <a:ext cx="430216" cy="954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599" name="Straight Connector 36"/>
            <p:cNvCxnSpPr>
              <a:cxnSpLocks noChangeShapeType="1"/>
            </p:cNvCxnSpPr>
            <p:nvPr/>
          </p:nvCxnSpPr>
          <p:spPr bwMode="auto">
            <a:xfrm rot="5400000" flipH="1" flipV="1">
              <a:off x="5072066" y="4929198"/>
              <a:ext cx="715968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600" name="Straight Connector 37"/>
            <p:cNvCxnSpPr>
              <a:cxnSpLocks noChangeShapeType="1"/>
            </p:cNvCxnSpPr>
            <p:nvPr/>
          </p:nvCxnSpPr>
          <p:spPr bwMode="auto">
            <a:xfrm rot="5400000" flipH="1" flipV="1">
              <a:off x="1928794" y="4929198"/>
              <a:ext cx="715968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36796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507584"/>
            <a:ext cx="8229600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54735">
              <a:lnSpc>
                <a:spcPct val="100000"/>
              </a:lnSpc>
            </a:pPr>
            <a:r>
              <a:rPr spc="-30" dirty="0"/>
              <a:t>2</a:t>
            </a:r>
            <a:r>
              <a:rPr dirty="0"/>
              <a:t>D </a:t>
            </a:r>
            <a:r>
              <a:rPr spc="-30" dirty="0"/>
              <a:t>G</a:t>
            </a:r>
            <a:r>
              <a:rPr dirty="0"/>
              <a:t>aussian </a:t>
            </a:r>
            <a:r>
              <a:rPr spc="-5" dirty="0" smtClean="0"/>
              <a:t>D</a:t>
            </a:r>
            <a:r>
              <a:rPr dirty="0" smtClean="0"/>
              <a:t>is</a:t>
            </a:r>
            <a:r>
              <a:rPr spc="-15" dirty="0" smtClean="0"/>
              <a:t>t</a:t>
            </a:r>
            <a:r>
              <a:rPr spc="-25" dirty="0" smtClean="0"/>
              <a:t>r</a:t>
            </a:r>
            <a:r>
              <a:rPr dirty="0" smtClean="0"/>
              <a:t>ibu</a:t>
            </a:r>
            <a:r>
              <a:rPr lang="en-US" spc="195" dirty="0" smtClean="0"/>
              <a:t>ti</a:t>
            </a:r>
            <a:r>
              <a:rPr spc="-5" dirty="0" smtClean="0"/>
              <a:t>o</a:t>
            </a:r>
            <a:r>
              <a:rPr dirty="0" smtClean="0"/>
              <a:t>n</a:t>
            </a:r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723109" y="1630807"/>
            <a:ext cx="7021851" cy="41345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490280" y="6126437"/>
            <a:ext cx="4436110" cy="462280"/>
          </a:xfrm>
          <a:prstGeom prst="rect">
            <a:avLst/>
          </a:prstGeom>
          <a:ln w="2539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8740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Ho</a:t>
            </a:r>
            <a:r>
              <a:rPr sz="2400" spc="-20" dirty="0">
                <a:latin typeface="Calibri"/>
                <a:cs typeface="Calibri"/>
              </a:rPr>
              <a:t>w</a:t>
            </a:r>
            <a:r>
              <a:rPr sz="2400" dirty="0">
                <a:latin typeface="Calibri"/>
                <a:cs typeface="Calibri"/>
              </a:rPr>
              <a:t> d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s un</a:t>
            </a:r>
            <a:r>
              <a:rPr sz="2400" spc="-15" dirty="0">
                <a:latin typeface="Calibri"/>
                <a:cs typeface="Calibri"/>
              </a:rPr>
              <a:t>cer</a:t>
            </a:r>
            <a:r>
              <a:rPr sz="2400" dirty="0">
                <a:latin typeface="Calibri"/>
                <a:cs typeface="Calibri"/>
              </a:rPr>
              <a:t>tain</a:t>
            </a:r>
            <a:r>
              <a:rPr sz="2400" spc="-10" dirty="0">
                <a:latin typeface="Calibri"/>
                <a:cs typeface="Calibri"/>
              </a:rPr>
              <a:t>ty</a:t>
            </a:r>
            <a:r>
              <a:rPr sz="2400" dirty="0">
                <a:latin typeface="Calibri"/>
                <a:cs typeface="Calibri"/>
              </a:rPr>
              <a:t> p</a:t>
            </a:r>
            <a:r>
              <a:rPr sz="2400" spc="-1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p</a:t>
            </a:r>
            <a:r>
              <a:rPr sz="2400" spc="-15" dirty="0">
                <a:latin typeface="Calibri"/>
                <a:cs typeface="Calibri"/>
              </a:rPr>
              <a:t>agate</a:t>
            </a:r>
            <a:r>
              <a:rPr sz="2400" dirty="0">
                <a:latin typeface="Calibri"/>
                <a:cs typeface="Calibri"/>
              </a:rPr>
              <a:t>?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912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507584"/>
            <a:ext cx="8229600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20800">
              <a:lnSpc>
                <a:spcPct val="100000"/>
              </a:lnSpc>
            </a:pPr>
            <a:r>
              <a:rPr dirty="0"/>
              <a:t>E</a:t>
            </a:r>
            <a:r>
              <a:rPr spc="-25" dirty="0"/>
              <a:t>rr</a:t>
            </a:r>
            <a:r>
              <a:rPr spc="-5" dirty="0"/>
              <a:t>o</a:t>
            </a:r>
            <a:r>
              <a:rPr spc="-20" dirty="0"/>
              <a:t>r</a:t>
            </a:r>
            <a:r>
              <a:rPr dirty="0"/>
              <a:t> </a:t>
            </a:r>
            <a:r>
              <a:rPr spc="-25" dirty="0" smtClean="0"/>
              <a:t>Pr</a:t>
            </a:r>
            <a:r>
              <a:rPr spc="-5" dirty="0" smtClean="0"/>
              <a:t>o</a:t>
            </a:r>
            <a:r>
              <a:rPr dirty="0" smtClean="0"/>
              <a:t>p</a:t>
            </a:r>
            <a:r>
              <a:rPr spc="-25" dirty="0" smtClean="0"/>
              <a:t>ag</a:t>
            </a:r>
            <a:r>
              <a:rPr spc="105" dirty="0" smtClean="0"/>
              <a:t>a</a:t>
            </a:r>
            <a:r>
              <a:rPr lang="en-US" spc="105" dirty="0" smtClean="0"/>
              <a:t>ti</a:t>
            </a:r>
            <a:r>
              <a:rPr spc="-5" dirty="0" smtClean="0"/>
              <a:t>o</a:t>
            </a:r>
            <a:r>
              <a:rPr dirty="0" smtClean="0"/>
              <a:t>n </a:t>
            </a:r>
            <a:r>
              <a:rPr dirty="0"/>
              <a:t>L</a:t>
            </a:r>
            <a:r>
              <a:rPr spc="-30" dirty="0"/>
              <a:t>aw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39" y="1723008"/>
            <a:ext cx="7960995" cy="4198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ts val="3800"/>
              </a:lnSpc>
              <a:buFont typeface="Arial"/>
              <a:buChar char="•"/>
              <a:tabLst>
                <a:tab pos="355600" algn="l"/>
              </a:tabLst>
            </a:pPr>
            <a:r>
              <a:rPr sz="3200" dirty="0" smtClean="0">
                <a:latin typeface="Calibri"/>
                <a:cs typeface="Calibri"/>
              </a:rPr>
              <a:t>S</a:t>
            </a:r>
            <a:r>
              <a:rPr sz="3200" spc="-5" dirty="0" smtClean="0">
                <a:latin typeface="Calibri"/>
                <a:cs typeface="Calibri"/>
              </a:rPr>
              <a:t>o</a:t>
            </a:r>
            <a:r>
              <a:rPr sz="3200" spc="-25" dirty="0" smtClean="0">
                <a:latin typeface="Calibri"/>
                <a:cs typeface="Calibri"/>
              </a:rPr>
              <a:t>me</a:t>
            </a:r>
            <a:r>
              <a:rPr lang="en-US" sz="3200" spc="145" dirty="0" smtClean="0">
                <a:latin typeface="Calibri"/>
                <a:cs typeface="Calibri"/>
              </a:rPr>
              <a:t>ti</a:t>
            </a:r>
            <a:r>
              <a:rPr sz="3200" spc="-25" dirty="0" smtClean="0">
                <a:latin typeface="Calibri"/>
                <a:cs typeface="Calibri"/>
              </a:rPr>
              <a:t>me</a:t>
            </a:r>
            <a:r>
              <a:rPr sz="3200" dirty="0" smtClean="0">
                <a:latin typeface="Calibri"/>
                <a:cs typeface="Calibri"/>
              </a:rPr>
              <a:t>s </a:t>
            </a:r>
            <a:r>
              <a:rPr sz="3200" spc="-20" dirty="0">
                <a:latin typeface="Calibri"/>
                <a:cs typeface="Calibri"/>
              </a:rPr>
              <a:t>r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-5" dirty="0">
                <a:latin typeface="Calibri"/>
                <a:cs typeface="Calibri"/>
              </a:rPr>
              <a:t>o</a:t>
            </a:r>
            <a:r>
              <a:rPr sz="3200" spc="-30" dirty="0">
                <a:latin typeface="Calibri"/>
                <a:cs typeface="Calibri"/>
              </a:rPr>
              <a:t>m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va</a:t>
            </a:r>
            <a:r>
              <a:rPr sz="3200" spc="-20" dirty="0">
                <a:latin typeface="Calibri"/>
                <a:cs typeface="Calibri"/>
              </a:rPr>
              <a:t>r</a:t>
            </a:r>
            <a:r>
              <a:rPr sz="3200" dirty="0">
                <a:latin typeface="Calibri"/>
                <a:cs typeface="Calibri"/>
              </a:rPr>
              <a:t>i</a:t>
            </a:r>
            <a:r>
              <a:rPr sz="3200" spc="-15" dirty="0">
                <a:latin typeface="Calibri"/>
                <a:cs typeface="Calibri"/>
              </a:rPr>
              <a:t>ate</a:t>
            </a:r>
            <a:r>
              <a:rPr sz="3200" dirty="0">
                <a:latin typeface="Calibri"/>
                <a:cs typeface="Calibri"/>
              </a:rPr>
              <a:t>s </a:t>
            </a:r>
            <a:r>
              <a:rPr sz="3200" spc="-20" dirty="0">
                <a:latin typeface="Calibri"/>
                <a:cs typeface="Calibri"/>
              </a:rPr>
              <a:t>are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c</a:t>
            </a:r>
            <a:r>
              <a:rPr sz="3200" spc="-5" dirty="0" smtClean="0">
                <a:latin typeface="Calibri"/>
                <a:cs typeface="Calibri"/>
              </a:rPr>
              <a:t>o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dirty="0" smtClean="0">
                <a:latin typeface="Calibri"/>
                <a:cs typeface="Calibri"/>
              </a:rPr>
              <a:t>bin</a:t>
            </a:r>
            <a:r>
              <a:rPr sz="3200" spc="75" dirty="0" smtClean="0">
                <a:latin typeface="Calibri"/>
                <a:cs typeface="Calibri"/>
              </a:rPr>
              <a:t>a</a:t>
            </a:r>
            <a:r>
              <a:rPr lang="en-US" sz="3200" spc="75" dirty="0" smtClean="0">
                <a:latin typeface="Calibri"/>
                <a:cs typeface="Calibri"/>
              </a:rPr>
              <a:t>ti</a:t>
            </a:r>
            <a:r>
              <a:rPr sz="3200" spc="-5" dirty="0" smtClean="0">
                <a:latin typeface="Calibri"/>
                <a:cs typeface="Calibri"/>
              </a:rPr>
              <a:t>o</a:t>
            </a:r>
            <a:r>
              <a:rPr sz="3200" dirty="0" smtClean="0">
                <a:latin typeface="Calibri"/>
                <a:cs typeface="Calibri"/>
              </a:rPr>
              <a:t>ns </a:t>
            </a:r>
            <a:r>
              <a:rPr sz="3200" spc="-5" dirty="0">
                <a:latin typeface="Calibri"/>
                <a:cs typeface="Calibri"/>
              </a:rPr>
              <a:t>o</a:t>
            </a:r>
            <a:r>
              <a:rPr sz="3200" dirty="0">
                <a:latin typeface="Calibri"/>
                <a:cs typeface="Calibri"/>
              </a:rPr>
              <a:t>f </a:t>
            </a:r>
            <a:r>
              <a:rPr sz="3200" spc="-5" dirty="0">
                <a:latin typeface="Calibri"/>
                <a:cs typeface="Calibri"/>
              </a:rPr>
              <a:t>o</a:t>
            </a:r>
            <a:r>
              <a:rPr sz="3200" dirty="0">
                <a:latin typeface="Calibri"/>
                <a:cs typeface="Calibri"/>
              </a:rPr>
              <a:t>th</a:t>
            </a:r>
            <a:r>
              <a:rPr sz="3200" spc="-20" dirty="0">
                <a:latin typeface="Calibri"/>
                <a:cs typeface="Calibri"/>
              </a:rPr>
              <a:t>er</a:t>
            </a:r>
            <a:r>
              <a:rPr sz="3200" dirty="0">
                <a:latin typeface="Calibri"/>
                <a:cs typeface="Calibri"/>
              </a:rPr>
              <a:t>s</a:t>
            </a:r>
          </a:p>
          <a:p>
            <a:pPr marL="355600" marR="73660" indent="-342900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Ex</a:t>
            </a:r>
            <a:r>
              <a:rPr sz="3200" spc="-25" dirty="0">
                <a:latin typeface="Calibri"/>
                <a:cs typeface="Calibri"/>
              </a:rPr>
              <a:t>ampl</a:t>
            </a:r>
            <a:r>
              <a:rPr sz="3200" spc="-15" dirty="0">
                <a:latin typeface="Calibri"/>
                <a:cs typeface="Calibri"/>
              </a:rPr>
              <a:t>e: x</a:t>
            </a:r>
            <a:r>
              <a:rPr sz="3200" spc="-10" dirty="0">
                <a:latin typeface="Calibri"/>
                <a:cs typeface="Calibri"/>
              </a:rPr>
              <a:t>, </a:t>
            </a:r>
            <a:r>
              <a:rPr sz="3200" spc="-15" dirty="0">
                <a:latin typeface="Calibri"/>
                <a:cs typeface="Calibri"/>
              </a:rPr>
              <a:t>y and theta </a:t>
            </a:r>
            <a:r>
              <a:rPr sz="3200" spc="-20" dirty="0">
                <a:latin typeface="Calibri"/>
                <a:cs typeface="Calibri"/>
              </a:rPr>
              <a:t>re</a:t>
            </a:r>
            <a:r>
              <a:rPr sz="3200" dirty="0">
                <a:latin typeface="Calibri"/>
                <a:cs typeface="Calibri"/>
              </a:rPr>
              <a:t>sul</a:t>
            </a:r>
            <a:r>
              <a:rPr sz="3200" spc="-15" dirty="0">
                <a:latin typeface="Calibri"/>
                <a:cs typeface="Calibri"/>
              </a:rPr>
              <a:t>t</a:t>
            </a:r>
            <a:r>
              <a:rPr sz="3200" dirty="0">
                <a:latin typeface="Calibri"/>
                <a:cs typeface="Calibri"/>
              </a:rPr>
              <a:t> f</a:t>
            </a:r>
            <a:r>
              <a:rPr sz="3200" spc="-20" dirty="0">
                <a:latin typeface="Calibri"/>
                <a:cs typeface="Calibri"/>
              </a:rPr>
              <a:t>r</a:t>
            </a:r>
            <a:r>
              <a:rPr sz="3200" spc="-5" dirty="0">
                <a:latin typeface="Calibri"/>
                <a:cs typeface="Calibri"/>
              </a:rPr>
              <a:t>o</a:t>
            </a:r>
            <a:r>
              <a:rPr sz="3200" spc="-30" dirty="0">
                <a:latin typeface="Calibri"/>
                <a:cs typeface="Calibri"/>
              </a:rPr>
              <a:t>m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w</a:t>
            </a:r>
            <a:r>
              <a:rPr sz="3200" dirty="0">
                <a:latin typeface="Calibri"/>
                <a:cs typeface="Calibri"/>
              </a:rPr>
              <a:t>h</a:t>
            </a:r>
            <a:r>
              <a:rPr sz="3200" spc="-20" dirty="0">
                <a:latin typeface="Calibri"/>
                <a:cs typeface="Calibri"/>
              </a:rPr>
              <a:t>ee</a:t>
            </a:r>
            <a:r>
              <a:rPr sz="3200" dirty="0">
                <a:latin typeface="Calibri"/>
                <a:cs typeface="Calibri"/>
              </a:rPr>
              <a:t>l slip (</a:t>
            </a:r>
            <a:r>
              <a:rPr sz="3200" spc="-15" dirty="0">
                <a:latin typeface="Calibri"/>
                <a:cs typeface="Calibri"/>
              </a:rPr>
              <a:t>t</a:t>
            </a:r>
            <a:r>
              <a:rPr sz="3200" spc="-30" dirty="0">
                <a:latin typeface="Calibri"/>
                <a:cs typeface="Calibri"/>
              </a:rPr>
              <a:t>w</a:t>
            </a:r>
            <a:r>
              <a:rPr sz="3200" dirty="0">
                <a:latin typeface="Calibri"/>
                <a:cs typeface="Calibri"/>
              </a:rPr>
              <a:t>o </a:t>
            </a:r>
            <a:r>
              <a:rPr sz="3200" spc="-20" dirty="0">
                <a:latin typeface="Calibri"/>
                <a:cs typeface="Calibri"/>
              </a:rPr>
              <a:t>r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-5" dirty="0">
                <a:latin typeface="Calibri"/>
                <a:cs typeface="Calibri"/>
              </a:rPr>
              <a:t>o</a:t>
            </a:r>
            <a:r>
              <a:rPr sz="3200" spc="-30" dirty="0">
                <a:latin typeface="Calibri"/>
                <a:cs typeface="Calibri"/>
              </a:rPr>
              <a:t>m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va</a:t>
            </a:r>
            <a:r>
              <a:rPr sz="3200" spc="-20" dirty="0">
                <a:latin typeface="Calibri"/>
                <a:cs typeface="Calibri"/>
              </a:rPr>
              <a:t>r</a:t>
            </a:r>
            <a:r>
              <a:rPr sz="3200" dirty="0">
                <a:latin typeface="Calibri"/>
                <a:cs typeface="Calibri"/>
              </a:rPr>
              <a:t>i</a:t>
            </a:r>
            <a:r>
              <a:rPr sz="3200" spc="-15" dirty="0">
                <a:latin typeface="Calibri"/>
                <a:cs typeface="Calibri"/>
              </a:rPr>
              <a:t>ate</a:t>
            </a:r>
            <a:r>
              <a:rPr sz="3200" spc="-5" dirty="0">
                <a:latin typeface="Calibri"/>
                <a:cs typeface="Calibri"/>
              </a:rPr>
              <a:t>s</a:t>
            </a:r>
            <a:r>
              <a:rPr sz="3200" dirty="0">
                <a:latin typeface="Calibri"/>
                <a:cs typeface="Calibri"/>
              </a:rPr>
              <a:t>)</a:t>
            </a:r>
          </a:p>
          <a:p>
            <a:pPr marL="355600" marR="283210" indent="-342900">
              <a:lnSpc>
                <a:spcPct val="100000"/>
              </a:lnSpc>
              <a:spcBef>
                <a:spcPts val="825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If th</a:t>
            </a:r>
            <a:r>
              <a:rPr sz="3200" spc="-20" dirty="0">
                <a:latin typeface="Calibri"/>
                <a:cs typeface="Calibri"/>
              </a:rPr>
              <a:t>e P</a:t>
            </a:r>
            <a:r>
              <a:rPr sz="3200" spc="-5" dirty="0">
                <a:latin typeface="Calibri"/>
                <a:cs typeface="Calibri"/>
              </a:rPr>
              <a:t>D</a:t>
            </a:r>
            <a:r>
              <a:rPr sz="3200" dirty="0">
                <a:latin typeface="Calibri"/>
                <a:cs typeface="Calibri"/>
              </a:rPr>
              <a:t>Fs </a:t>
            </a:r>
            <a:r>
              <a:rPr sz="3200" spc="-20" dirty="0">
                <a:latin typeface="Calibri"/>
                <a:cs typeface="Calibri"/>
              </a:rPr>
              <a:t>are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G</a:t>
            </a:r>
            <a:r>
              <a:rPr sz="3200" dirty="0">
                <a:latin typeface="Calibri"/>
                <a:cs typeface="Calibri"/>
              </a:rPr>
              <a:t>aussian</a:t>
            </a:r>
            <a:r>
              <a:rPr sz="3200" spc="-10" dirty="0">
                <a:latin typeface="Calibri"/>
                <a:cs typeface="Calibri"/>
              </a:rPr>
              <a:t>,</a:t>
            </a:r>
            <a:r>
              <a:rPr sz="3200" dirty="0">
                <a:latin typeface="Calibri"/>
                <a:cs typeface="Calibri"/>
              </a:rPr>
              <a:t> th</a:t>
            </a:r>
            <a:r>
              <a:rPr sz="3200" spc="-20" dirty="0">
                <a:latin typeface="Calibri"/>
                <a:cs typeface="Calibri"/>
              </a:rPr>
              <a:t>e</a:t>
            </a:r>
            <a:r>
              <a:rPr sz="3200" dirty="0">
                <a:latin typeface="Calibri"/>
                <a:cs typeface="Calibri"/>
              </a:rPr>
              <a:t>i</a:t>
            </a:r>
            <a:r>
              <a:rPr sz="3200" spc="-15" dirty="0">
                <a:latin typeface="Calibri"/>
                <a:cs typeface="Calibri"/>
              </a:rPr>
              <a:t>r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va</a:t>
            </a:r>
            <a:r>
              <a:rPr sz="3200" spc="-20" dirty="0">
                <a:latin typeface="Calibri"/>
                <a:cs typeface="Calibri"/>
              </a:rPr>
              <a:t>r</a:t>
            </a:r>
            <a:r>
              <a:rPr sz="3200" dirty="0">
                <a:latin typeface="Calibri"/>
                <a:cs typeface="Calibri"/>
              </a:rPr>
              <a:t>ian</a:t>
            </a:r>
            <a:r>
              <a:rPr sz="3200" spc="-15" dirty="0">
                <a:latin typeface="Calibri"/>
                <a:cs typeface="Calibri"/>
              </a:rPr>
              <a:t>ce</a:t>
            </a:r>
            <a:r>
              <a:rPr sz="3200" dirty="0">
                <a:latin typeface="Calibri"/>
                <a:cs typeface="Calibri"/>
              </a:rPr>
              <a:t>s add </a:t>
            </a:r>
            <a:r>
              <a:rPr sz="3200" spc="-5" dirty="0">
                <a:latin typeface="Calibri"/>
                <a:cs typeface="Calibri"/>
              </a:rPr>
              <a:t>up</a:t>
            </a:r>
            <a:endParaRPr sz="3200" dirty="0">
              <a:latin typeface="Calibri"/>
              <a:cs typeface="Calibri"/>
            </a:endParaRPr>
          </a:p>
          <a:p>
            <a:pPr marL="355600" marR="418465" indent="-342900">
              <a:lnSpc>
                <a:spcPct val="100000"/>
              </a:lnSpc>
              <a:spcBef>
                <a:spcPts val="725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 smtClean="0">
                <a:latin typeface="Calibri"/>
                <a:cs typeface="Calibri"/>
              </a:rPr>
              <a:t>Intui</a:t>
            </a:r>
            <a:r>
              <a:rPr lang="en-US" sz="3200" spc="145" dirty="0" smtClean="0">
                <a:latin typeface="Calibri"/>
                <a:cs typeface="Calibri"/>
              </a:rPr>
              <a:t>ti</a:t>
            </a:r>
            <a:r>
              <a:rPr sz="3200" spc="-5" dirty="0" smtClean="0">
                <a:latin typeface="Calibri"/>
                <a:cs typeface="Calibri"/>
              </a:rPr>
              <a:t>o</a:t>
            </a:r>
            <a:r>
              <a:rPr sz="3200" dirty="0" smtClean="0">
                <a:latin typeface="Calibri"/>
                <a:cs typeface="Calibri"/>
              </a:rPr>
              <a:t>n</a:t>
            </a:r>
            <a:r>
              <a:rPr sz="3200" spc="-10" dirty="0">
                <a:latin typeface="Calibri"/>
                <a:cs typeface="Calibri"/>
              </a:rPr>
              <a:t>: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w</a:t>
            </a:r>
            <a:r>
              <a:rPr sz="3200" spc="-20" dirty="0">
                <a:latin typeface="Calibri"/>
                <a:cs typeface="Calibri"/>
              </a:rPr>
              <a:t>e</a:t>
            </a:r>
            <a:r>
              <a:rPr sz="3200" dirty="0">
                <a:latin typeface="Calibri"/>
                <a:cs typeface="Calibri"/>
              </a:rPr>
              <a:t>i</a:t>
            </a:r>
            <a:r>
              <a:rPr sz="3200" spc="-15" dirty="0">
                <a:latin typeface="Calibri"/>
                <a:cs typeface="Calibri"/>
              </a:rPr>
              <a:t>g</a:t>
            </a:r>
            <a:r>
              <a:rPr sz="3200" dirty="0">
                <a:latin typeface="Calibri"/>
                <a:cs typeface="Calibri"/>
              </a:rPr>
              <a:t>h </a:t>
            </a:r>
            <a:r>
              <a:rPr sz="3200" spc="-15" dirty="0">
                <a:latin typeface="Calibri"/>
                <a:cs typeface="Calibri"/>
              </a:rPr>
              <a:t>eac</a:t>
            </a:r>
            <a:r>
              <a:rPr sz="3200" dirty="0">
                <a:latin typeface="Calibri"/>
                <a:cs typeface="Calibri"/>
              </a:rPr>
              <a:t>h </a:t>
            </a:r>
            <a:r>
              <a:rPr sz="3200" spc="-15" dirty="0">
                <a:latin typeface="Calibri"/>
                <a:cs typeface="Calibri"/>
              </a:rPr>
              <a:t>c</a:t>
            </a:r>
            <a:r>
              <a:rPr sz="3200" spc="-5" dirty="0">
                <a:latin typeface="Calibri"/>
                <a:cs typeface="Calibri"/>
              </a:rPr>
              <a:t>o</a:t>
            </a:r>
            <a:r>
              <a:rPr sz="3200" spc="-30" dirty="0">
                <a:latin typeface="Calibri"/>
                <a:cs typeface="Calibri"/>
              </a:rPr>
              <a:t>m</a:t>
            </a:r>
            <a:r>
              <a:rPr sz="3200" dirty="0">
                <a:latin typeface="Calibri"/>
                <a:cs typeface="Calibri"/>
              </a:rPr>
              <a:t>p</a:t>
            </a:r>
            <a:r>
              <a:rPr sz="3200" spc="-5" dirty="0">
                <a:latin typeface="Calibri"/>
                <a:cs typeface="Calibri"/>
              </a:rPr>
              <a:t>o</a:t>
            </a:r>
            <a:r>
              <a:rPr sz="3200" dirty="0">
                <a:latin typeface="Calibri"/>
                <a:cs typeface="Calibri"/>
              </a:rPr>
              <a:t>n</a:t>
            </a:r>
            <a:r>
              <a:rPr sz="3200" spc="-20" dirty="0">
                <a:latin typeface="Calibri"/>
                <a:cs typeface="Calibri"/>
              </a:rPr>
              <a:t>e</a:t>
            </a:r>
            <a:r>
              <a:rPr sz="3200" dirty="0">
                <a:latin typeface="Calibri"/>
                <a:cs typeface="Calibri"/>
              </a:rPr>
              <a:t>n</a:t>
            </a:r>
            <a:r>
              <a:rPr sz="3200" spc="-15" dirty="0">
                <a:latin typeface="Calibri"/>
                <a:cs typeface="Calibri"/>
              </a:rPr>
              <a:t>t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w</a:t>
            </a:r>
            <a:r>
              <a:rPr sz="3200" dirty="0">
                <a:latin typeface="Calibri"/>
                <a:cs typeface="Calibri"/>
              </a:rPr>
              <a:t>ith th</a:t>
            </a:r>
            <a:r>
              <a:rPr sz="3200" spc="-20" dirty="0">
                <a:latin typeface="Calibri"/>
                <a:cs typeface="Calibri"/>
              </a:rPr>
              <a:t>e</a:t>
            </a:r>
            <a:r>
              <a:rPr sz="3200" dirty="0">
                <a:latin typeface="Calibri"/>
                <a:cs typeface="Calibri"/>
              </a:rPr>
              <a:t>i</a:t>
            </a:r>
            <a:r>
              <a:rPr sz="3200" spc="-15" dirty="0">
                <a:latin typeface="Calibri"/>
                <a:cs typeface="Calibri"/>
              </a:rPr>
              <a:t>r va</a:t>
            </a:r>
            <a:r>
              <a:rPr sz="3200" spc="-20" dirty="0">
                <a:latin typeface="Calibri"/>
                <a:cs typeface="Calibri"/>
              </a:rPr>
              <a:t>r</a:t>
            </a:r>
            <a:r>
              <a:rPr sz="3200" dirty="0">
                <a:latin typeface="Calibri"/>
                <a:cs typeface="Calibri"/>
              </a:rPr>
              <a:t>ian</a:t>
            </a:r>
            <a:r>
              <a:rPr sz="3200" spc="-15" dirty="0">
                <a:latin typeface="Calibri"/>
                <a:cs typeface="Calibri"/>
              </a:rPr>
              <a:t>ce</a:t>
            </a:r>
            <a:endParaRPr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86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507584"/>
            <a:ext cx="8229600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32610" algn="l">
              <a:lnSpc>
                <a:spcPct val="100000"/>
              </a:lnSpc>
            </a:pPr>
            <a:r>
              <a:rPr dirty="0"/>
              <a:t>E</a:t>
            </a:r>
            <a:r>
              <a:rPr spc="-25" dirty="0"/>
              <a:t>rr</a:t>
            </a:r>
            <a:r>
              <a:rPr spc="-5" dirty="0"/>
              <a:t>o</a:t>
            </a:r>
            <a:r>
              <a:rPr spc="-20" dirty="0"/>
              <a:t>r</a:t>
            </a:r>
            <a:r>
              <a:rPr dirty="0"/>
              <a:t> </a:t>
            </a:r>
            <a:r>
              <a:rPr dirty="0" smtClean="0"/>
              <a:t>p</a:t>
            </a:r>
            <a:r>
              <a:rPr spc="-25" dirty="0" smtClean="0"/>
              <a:t>r</a:t>
            </a:r>
            <a:r>
              <a:rPr spc="-5" dirty="0" smtClean="0"/>
              <a:t>o</a:t>
            </a:r>
            <a:r>
              <a:rPr dirty="0" smtClean="0"/>
              <a:t>p</a:t>
            </a:r>
            <a:r>
              <a:rPr spc="-25" dirty="0" smtClean="0"/>
              <a:t>ag</a:t>
            </a:r>
            <a:r>
              <a:rPr spc="105" dirty="0" smtClean="0"/>
              <a:t>a</a:t>
            </a:r>
            <a:r>
              <a:rPr lang="en-US" spc="105" dirty="0" smtClean="0"/>
              <a:t>ti</a:t>
            </a:r>
            <a:r>
              <a:rPr spc="-5" dirty="0" smtClean="0"/>
              <a:t>o</a:t>
            </a:r>
            <a:r>
              <a:rPr dirty="0" smtClean="0"/>
              <a:t>n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35939" y="1723008"/>
            <a:ext cx="7440930" cy="4308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72390" indent="-342900">
              <a:lnSpc>
                <a:spcPts val="3800"/>
              </a:lnSpc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Rand</a:t>
            </a:r>
            <a:r>
              <a:rPr sz="3200" spc="-5" dirty="0">
                <a:latin typeface="Calibri"/>
                <a:cs typeface="Calibri"/>
              </a:rPr>
              <a:t>o</a:t>
            </a:r>
            <a:r>
              <a:rPr sz="3200" spc="-30" dirty="0">
                <a:latin typeface="Calibri"/>
                <a:cs typeface="Calibri"/>
              </a:rPr>
              <a:t>m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va</a:t>
            </a:r>
            <a:r>
              <a:rPr sz="3200" spc="-20" dirty="0">
                <a:latin typeface="Calibri"/>
                <a:cs typeface="Calibri"/>
              </a:rPr>
              <a:t>r</a:t>
            </a:r>
            <a:r>
              <a:rPr sz="3200" dirty="0">
                <a:latin typeface="Calibri"/>
                <a:cs typeface="Calibri"/>
              </a:rPr>
              <a:t>iabl</a:t>
            </a:r>
            <a:r>
              <a:rPr sz="3200" spc="-20" dirty="0">
                <a:latin typeface="Calibri"/>
                <a:cs typeface="Calibri"/>
              </a:rPr>
              <a:t>e</a:t>
            </a:r>
            <a:r>
              <a:rPr sz="3200" dirty="0">
                <a:latin typeface="Calibri"/>
                <a:cs typeface="Calibri"/>
              </a:rPr>
              <a:t> Y is a </a:t>
            </a:r>
            <a:r>
              <a:rPr sz="3200" dirty="0" smtClean="0">
                <a:latin typeface="Calibri"/>
                <a:cs typeface="Calibri"/>
              </a:rPr>
              <a:t>fun</a:t>
            </a:r>
            <a:r>
              <a:rPr sz="3200" spc="-15" dirty="0" smtClean="0">
                <a:latin typeface="Calibri"/>
                <a:cs typeface="Calibri"/>
              </a:rPr>
              <a:t>c</a:t>
            </a:r>
            <a:r>
              <a:rPr lang="en-US" sz="3200" spc="145" dirty="0" smtClean="0">
                <a:latin typeface="Calibri"/>
                <a:cs typeface="Calibri"/>
              </a:rPr>
              <a:t>ti</a:t>
            </a:r>
            <a:r>
              <a:rPr sz="3200" spc="-5" dirty="0" smtClean="0">
                <a:latin typeface="Calibri"/>
                <a:cs typeface="Calibri"/>
              </a:rPr>
              <a:t>o</a:t>
            </a:r>
            <a:r>
              <a:rPr sz="3200" dirty="0" smtClean="0">
                <a:latin typeface="Calibri"/>
                <a:cs typeface="Calibri"/>
              </a:rPr>
              <a:t>n </a:t>
            </a:r>
            <a:r>
              <a:rPr sz="3200" spc="-5" dirty="0">
                <a:latin typeface="Calibri"/>
                <a:cs typeface="Calibri"/>
              </a:rPr>
              <a:t>o</a:t>
            </a:r>
            <a:r>
              <a:rPr sz="3200" dirty="0">
                <a:latin typeface="Calibri"/>
                <a:cs typeface="Calibri"/>
              </a:rPr>
              <a:t>f </a:t>
            </a:r>
            <a:r>
              <a:rPr sz="3200" spc="-20" dirty="0">
                <a:latin typeface="Calibri"/>
                <a:cs typeface="Calibri"/>
              </a:rPr>
              <a:t>r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-5" dirty="0">
                <a:latin typeface="Calibri"/>
                <a:cs typeface="Calibri"/>
              </a:rPr>
              <a:t>o</a:t>
            </a:r>
            <a:r>
              <a:rPr sz="3200" spc="-30" dirty="0">
                <a:latin typeface="Calibri"/>
                <a:cs typeface="Calibri"/>
              </a:rPr>
              <a:t>m</a:t>
            </a:r>
            <a:r>
              <a:rPr sz="3200" spc="-15" dirty="0">
                <a:latin typeface="Calibri"/>
                <a:cs typeface="Calibri"/>
              </a:rPr>
              <a:t> va</a:t>
            </a:r>
            <a:r>
              <a:rPr sz="3200" spc="-20" dirty="0">
                <a:latin typeface="Calibri"/>
                <a:cs typeface="Calibri"/>
              </a:rPr>
              <a:t>r</a:t>
            </a:r>
            <a:r>
              <a:rPr sz="3200" dirty="0">
                <a:latin typeface="Calibri"/>
                <a:cs typeface="Calibri"/>
              </a:rPr>
              <a:t>iabl</a:t>
            </a:r>
            <a:r>
              <a:rPr sz="3200" spc="-20" dirty="0">
                <a:latin typeface="Calibri"/>
                <a:cs typeface="Calibri"/>
              </a:rPr>
              <a:t>e</a:t>
            </a:r>
            <a:r>
              <a:rPr sz="3200" dirty="0">
                <a:latin typeface="Calibri"/>
                <a:cs typeface="Calibri"/>
              </a:rPr>
              <a:t> X</a:t>
            </a:r>
          </a:p>
          <a:p>
            <a:pPr marL="355600" indent="-342900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20" dirty="0">
                <a:latin typeface="Calibri"/>
                <a:cs typeface="Calibri"/>
              </a:rPr>
              <a:t>New </a:t>
            </a:r>
            <a:r>
              <a:rPr sz="3200" spc="-15" dirty="0">
                <a:latin typeface="Calibri"/>
                <a:cs typeface="Calibri"/>
              </a:rPr>
              <a:t>va</a:t>
            </a:r>
            <a:r>
              <a:rPr sz="3200" spc="-20" dirty="0">
                <a:latin typeface="Calibri"/>
                <a:cs typeface="Calibri"/>
              </a:rPr>
              <a:t>r</a:t>
            </a:r>
            <a:r>
              <a:rPr sz="3200" dirty="0">
                <a:latin typeface="Calibri"/>
                <a:cs typeface="Calibri"/>
              </a:rPr>
              <a:t>ian</a:t>
            </a:r>
            <a:r>
              <a:rPr sz="3200" spc="-15" dirty="0">
                <a:latin typeface="Calibri"/>
                <a:cs typeface="Calibri"/>
              </a:rPr>
              <a:t>ce</a:t>
            </a:r>
            <a:endParaRPr sz="3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35" dirty="0">
                <a:latin typeface="Calibri"/>
                <a:cs typeface="Calibri"/>
              </a:rPr>
              <a:t>W</a:t>
            </a:r>
            <a:r>
              <a:rPr sz="3200" spc="-20" dirty="0">
                <a:latin typeface="Calibri"/>
                <a:cs typeface="Calibri"/>
              </a:rPr>
              <a:t>e</a:t>
            </a:r>
            <a:r>
              <a:rPr sz="3200" dirty="0">
                <a:latin typeface="Calibri"/>
                <a:cs typeface="Calibri"/>
              </a:rPr>
              <a:t>i</a:t>
            </a:r>
            <a:r>
              <a:rPr sz="3200" spc="-15" dirty="0">
                <a:latin typeface="Calibri"/>
                <a:cs typeface="Calibri"/>
              </a:rPr>
              <a:t>g</a:t>
            </a:r>
            <a:r>
              <a:rPr sz="3200" dirty="0">
                <a:latin typeface="Calibri"/>
                <a:cs typeface="Calibri"/>
              </a:rPr>
              <a:t>h</a:t>
            </a:r>
            <a:r>
              <a:rPr sz="3200" spc="-20" dirty="0">
                <a:latin typeface="Calibri"/>
                <a:cs typeface="Calibri"/>
              </a:rPr>
              <a:t>e</a:t>
            </a:r>
            <a:r>
              <a:rPr sz="3200" dirty="0">
                <a:latin typeface="Calibri"/>
                <a:cs typeface="Calibri"/>
              </a:rPr>
              <a:t>d b</a:t>
            </a:r>
            <a:r>
              <a:rPr sz="3200" spc="-15" dirty="0">
                <a:latin typeface="Calibri"/>
                <a:cs typeface="Calibri"/>
              </a:rPr>
              <a:t>y</a:t>
            </a:r>
            <a:r>
              <a:rPr sz="3200" dirty="0">
                <a:latin typeface="Calibri"/>
                <a:cs typeface="Calibri"/>
              </a:rPr>
              <a:t> th</a:t>
            </a:r>
            <a:r>
              <a:rPr sz="3200" spc="-20" dirty="0">
                <a:latin typeface="Calibri"/>
                <a:cs typeface="Calibri"/>
              </a:rPr>
              <a:t>e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g</a:t>
            </a:r>
            <a:r>
              <a:rPr sz="3200" spc="-20" dirty="0">
                <a:latin typeface="Calibri"/>
                <a:cs typeface="Calibri"/>
              </a:rPr>
              <a:t>r</a:t>
            </a:r>
            <a:r>
              <a:rPr sz="3200" dirty="0">
                <a:latin typeface="Calibri"/>
                <a:cs typeface="Calibri"/>
              </a:rPr>
              <a:t>adi</a:t>
            </a:r>
            <a:r>
              <a:rPr sz="3200" spc="-20" dirty="0">
                <a:latin typeface="Calibri"/>
                <a:cs typeface="Calibri"/>
              </a:rPr>
              <a:t>e</a:t>
            </a:r>
            <a:r>
              <a:rPr sz="3200" dirty="0">
                <a:latin typeface="Calibri"/>
                <a:cs typeface="Calibri"/>
              </a:rPr>
              <a:t>n</a:t>
            </a:r>
            <a:r>
              <a:rPr sz="3200" spc="-15" dirty="0">
                <a:latin typeface="Calibri"/>
                <a:cs typeface="Calibri"/>
              </a:rPr>
              <a:t>t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w</a:t>
            </a:r>
            <a:r>
              <a:rPr sz="3200" dirty="0">
                <a:latin typeface="Calibri"/>
                <a:cs typeface="Calibri"/>
              </a:rPr>
              <a:t>ith </a:t>
            </a:r>
            <a:r>
              <a:rPr sz="3200" spc="-20" dirty="0">
                <a:latin typeface="Calibri"/>
                <a:cs typeface="Calibri"/>
              </a:rPr>
              <a:t>re</a:t>
            </a:r>
            <a:r>
              <a:rPr sz="3200" dirty="0">
                <a:latin typeface="Calibri"/>
                <a:cs typeface="Calibri"/>
              </a:rPr>
              <a:t>sp</a:t>
            </a:r>
            <a:r>
              <a:rPr sz="3200" spc="-15" dirty="0">
                <a:latin typeface="Calibri"/>
                <a:cs typeface="Calibri"/>
              </a:rPr>
              <a:t>ect</a:t>
            </a:r>
            <a:r>
              <a:rPr sz="3200" dirty="0">
                <a:latin typeface="Calibri"/>
                <a:cs typeface="Calibri"/>
              </a:rPr>
              <a:t> to X</a:t>
            </a:r>
          </a:p>
          <a:p>
            <a:pPr marL="355600" marR="5080" indent="-342900">
              <a:lnSpc>
                <a:spcPct val="102400"/>
              </a:lnSpc>
              <a:spcBef>
                <a:spcPts val="66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25" dirty="0">
                <a:latin typeface="Calibri"/>
                <a:cs typeface="Calibri"/>
              </a:rPr>
              <a:t>Measu</a:t>
            </a:r>
            <a:r>
              <a:rPr sz="3200" spc="-20" dirty="0">
                <a:latin typeface="Calibri"/>
                <a:cs typeface="Calibri"/>
              </a:rPr>
              <a:t>re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</a:t>
            </a:r>
            <a:r>
              <a:rPr sz="3200" dirty="0">
                <a:latin typeface="Calibri"/>
                <a:cs typeface="Calibri"/>
              </a:rPr>
              <a:t>f h</a:t>
            </a:r>
            <a:r>
              <a:rPr sz="3200" spc="-5" dirty="0">
                <a:latin typeface="Calibri"/>
                <a:cs typeface="Calibri"/>
              </a:rPr>
              <a:t>o</a:t>
            </a:r>
            <a:r>
              <a:rPr sz="3200" spc="-25" dirty="0">
                <a:latin typeface="Calibri"/>
                <a:cs typeface="Calibri"/>
              </a:rPr>
              <a:t>w</a:t>
            </a:r>
            <a:r>
              <a:rPr sz="3200" dirty="0">
                <a:latin typeface="Calibri"/>
                <a:cs typeface="Calibri"/>
              </a:rPr>
              <a:t> i</a:t>
            </a:r>
            <a:r>
              <a:rPr sz="3200" spc="-30" dirty="0">
                <a:latin typeface="Calibri"/>
                <a:cs typeface="Calibri"/>
              </a:rPr>
              <a:t>m</a:t>
            </a:r>
            <a:r>
              <a:rPr sz="3200" dirty="0">
                <a:latin typeface="Calibri"/>
                <a:cs typeface="Calibri"/>
              </a:rPr>
              <a:t>p</a:t>
            </a:r>
            <a:r>
              <a:rPr sz="3200" spc="-5" dirty="0">
                <a:latin typeface="Calibri"/>
                <a:cs typeface="Calibri"/>
              </a:rPr>
              <a:t>o</a:t>
            </a:r>
            <a:r>
              <a:rPr sz="3200" spc="-20" dirty="0">
                <a:latin typeface="Calibri"/>
                <a:cs typeface="Calibri"/>
              </a:rPr>
              <a:t>r</a:t>
            </a:r>
            <a:r>
              <a:rPr sz="3200" dirty="0">
                <a:latin typeface="Calibri"/>
                <a:cs typeface="Calibri"/>
              </a:rPr>
              <a:t>ta</a:t>
            </a:r>
            <a:r>
              <a:rPr sz="3200" spc="-5" dirty="0">
                <a:latin typeface="Calibri"/>
                <a:cs typeface="Calibri"/>
              </a:rPr>
              <a:t>n</a:t>
            </a:r>
            <a:r>
              <a:rPr sz="3200" spc="-15" dirty="0">
                <a:latin typeface="Calibri"/>
                <a:cs typeface="Calibri"/>
              </a:rPr>
              <a:t>t</a:t>
            </a:r>
            <a:r>
              <a:rPr sz="3200" dirty="0">
                <a:latin typeface="Calibri"/>
                <a:cs typeface="Calibri"/>
              </a:rPr>
              <a:t> a </a:t>
            </a:r>
            <a:r>
              <a:rPr sz="3200" spc="-15" dirty="0">
                <a:latin typeface="Calibri"/>
                <a:cs typeface="Calibri"/>
              </a:rPr>
              <a:t>c</a:t>
            </a:r>
            <a:r>
              <a:rPr sz="3200" dirty="0">
                <a:latin typeface="Calibri"/>
                <a:cs typeface="Calibri"/>
              </a:rPr>
              <a:t>han</a:t>
            </a:r>
            <a:r>
              <a:rPr sz="3200" spc="-20" dirty="0">
                <a:latin typeface="Calibri"/>
                <a:cs typeface="Calibri"/>
              </a:rPr>
              <a:t>ge</a:t>
            </a:r>
            <a:r>
              <a:rPr sz="3200" dirty="0">
                <a:latin typeface="Calibri"/>
                <a:cs typeface="Calibri"/>
              </a:rPr>
              <a:t> in X is to Y</a:t>
            </a:r>
          </a:p>
          <a:p>
            <a:pPr marL="355600" marR="1479550" indent="-342900">
              <a:lnSpc>
                <a:spcPct val="100000"/>
              </a:lnSpc>
              <a:spcBef>
                <a:spcPts val="725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 smtClean="0">
                <a:latin typeface="Calibri"/>
                <a:cs typeface="Calibri"/>
              </a:rPr>
              <a:t>Mul</a:t>
            </a:r>
            <a:r>
              <a:rPr lang="en-US" sz="3200" dirty="0" smtClean="0">
                <a:latin typeface="Calibri"/>
                <a:cs typeface="Calibri"/>
              </a:rPr>
              <a:t>ti-input</a:t>
            </a:r>
            <a:r>
              <a:rPr sz="3200" spc="-10" dirty="0" smtClean="0">
                <a:latin typeface="Calibri"/>
                <a:cs typeface="Calibri"/>
              </a:rPr>
              <a:t>, Mul</a:t>
            </a:r>
            <a:r>
              <a:rPr lang="en-US" sz="3200" spc="-10" dirty="0" smtClean="0">
                <a:latin typeface="Calibri"/>
                <a:cs typeface="Calibri"/>
              </a:rPr>
              <a:t>ti-</a:t>
            </a:r>
            <a:r>
              <a:rPr sz="3200" spc="-5" dirty="0" smtClean="0">
                <a:latin typeface="Calibri"/>
                <a:cs typeface="Calibri"/>
              </a:rPr>
              <a:t>o</a:t>
            </a:r>
            <a:r>
              <a:rPr sz="3200" dirty="0" smtClean="0">
                <a:latin typeface="Calibri"/>
                <a:cs typeface="Calibri"/>
              </a:rPr>
              <a:t>utpu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dirty="0" smtClean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</a:t>
            </a:r>
            <a:r>
              <a:rPr sz="3200" spc="-20" dirty="0">
                <a:latin typeface="Calibri"/>
                <a:cs typeface="Calibri"/>
              </a:rPr>
              <a:t>e</a:t>
            </a:r>
            <a:r>
              <a:rPr sz="3200" dirty="0">
                <a:latin typeface="Calibri"/>
                <a:cs typeface="Calibri"/>
              </a:rPr>
              <a:t>ads to </a:t>
            </a:r>
            <a:r>
              <a:rPr sz="3200" spc="-15" dirty="0">
                <a:latin typeface="Calibri"/>
                <a:cs typeface="Calibri"/>
              </a:rPr>
              <a:t>c</a:t>
            </a:r>
            <a:r>
              <a:rPr sz="3200" spc="-5" dirty="0">
                <a:latin typeface="Calibri"/>
                <a:cs typeface="Calibri"/>
              </a:rPr>
              <a:t>o</a:t>
            </a:r>
            <a:r>
              <a:rPr sz="3200" spc="-15" dirty="0">
                <a:latin typeface="Calibri"/>
                <a:cs typeface="Calibri"/>
              </a:rPr>
              <a:t>va</a:t>
            </a:r>
            <a:r>
              <a:rPr sz="3200" spc="-20" dirty="0">
                <a:latin typeface="Calibri"/>
                <a:cs typeface="Calibri"/>
              </a:rPr>
              <a:t>r</a:t>
            </a:r>
            <a:r>
              <a:rPr sz="3200" dirty="0">
                <a:latin typeface="Calibri"/>
                <a:cs typeface="Calibri"/>
              </a:rPr>
              <a:t>ian</a:t>
            </a:r>
            <a:r>
              <a:rPr sz="3200" spc="-15" dirty="0">
                <a:latin typeface="Calibri"/>
                <a:cs typeface="Calibri"/>
              </a:rPr>
              <a:t>ce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matr</a:t>
            </a:r>
            <a:r>
              <a:rPr sz="3200" dirty="0">
                <a:latin typeface="Calibri"/>
                <a:cs typeface="Calibri"/>
              </a:rPr>
              <a:t>i</a:t>
            </a:r>
            <a:r>
              <a:rPr sz="3200" spc="-15" dirty="0">
                <a:latin typeface="Calibri"/>
                <a:cs typeface="Calibri"/>
              </a:rPr>
              <a:t>ce</a:t>
            </a:r>
            <a:r>
              <a:rPr sz="3200" dirty="0">
                <a:latin typeface="Calibri"/>
                <a:cs typeface="Calibri"/>
              </a:rPr>
              <a:t>s</a:t>
            </a:r>
          </a:p>
        </p:txBody>
      </p:sp>
      <p:sp>
        <p:nvSpPr>
          <p:cNvPr id="4" name="object 4"/>
          <p:cNvSpPr/>
          <p:nvPr/>
        </p:nvSpPr>
        <p:spPr>
          <a:xfrm>
            <a:off x="4014780" y="2175591"/>
            <a:ext cx="1562045" cy="5369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590680" y="2444068"/>
            <a:ext cx="2104285" cy="9602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766610" y="5566026"/>
            <a:ext cx="2115127" cy="69839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1612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4b - Perception - Uncertainty</a:t>
            </a:r>
          </a:p>
        </p:txBody>
      </p:sp>
      <p:sp>
        <p:nvSpPr>
          <p:cNvPr id="6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4b</a:t>
            </a:r>
          </a:p>
          <a:p>
            <a:pPr eaLnBrk="1" hangingPunct="1">
              <a:defRPr/>
            </a:pPr>
            <a:fld id="{A6DE4B2D-954B-4499-846C-E8CA3251B871}" type="slidenum">
              <a:rPr lang="en-US" sz="2000" b="1"/>
              <a:pPr eaLnBrk="1" hangingPunct="1">
                <a:defRPr/>
              </a:pPr>
              <a:t>9</a:t>
            </a:fld>
            <a:endParaRPr lang="en-US" sz="2000" b="1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indent="0"/>
            <a:r>
              <a:rPr lang="en-US" altLang="en-US" smtClean="0"/>
              <a:t>The Error Propagation Law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2" y="1295400"/>
            <a:ext cx="8929688" cy="919163"/>
          </a:xfrm>
        </p:spPr>
        <p:txBody>
          <a:bodyPr>
            <a:normAutofit fontScale="92500" lnSpcReduction="10000"/>
          </a:bodyPr>
          <a:lstStyle/>
          <a:p>
            <a:pPr marL="1588" indent="6350">
              <a:buFont typeface="Wingdings" pitchFamily="2" charset="2"/>
              <a:buNone/>
            </a:pPr>
            <a:r>
              <a:rPr lang="en-US" altLang="en-US" dirty="0" smtClean="0"/>
              <a:t>Error propagation in a multiple-input multi-output system with </a:t>
            </a:r>
            <a:r>
              <a:rPr lang="en-US" altLang="en-US" i="1" dirty="0" smtClean="0"/>
              <a:t>n</a:t>
            </a:r>
            <a:r>
              <a:rPr lang="en-US" altLang="en-US" dirty="0" smtClean="0"/>
              <a:t> inputs and </a:t>
            </a:r>
            <a:r>
              <a:rPr lang="en-US" altLang="en-US" i="1" dirty="0" smtClean="0"/>
              <a:t>m</a:t>
            </a:r>
            <a:r>
              <a:rPr lang="en-US" altLang="en-US" dirty="0" smtClean="0"/>
              <a:t> outputs.</a:t>
            </a:r>
          </a:p>
        </p:txBody>
      </p:sp>
      <p:grpSp>
        <p:nvGrpSpPr>
          <p:cNvPr id="1031" name="Group 4"/>
          <p:cNvGrpSpPr>
            <a:grpSpLocks/>
          </p:cNvGrpSpPr>
          <p:nvPr/>
        </p:nvGrpSpPr>
        <p:grpSpPr bwMode="auto">
          <a:xfrm>
            <a:off x="1838325" y="2577306"/>
            <a:ext cx="5154613" cy="1614487"/>
            <a:chOff x="1255" y="1171"/>
            <a:chExt cx="3517" cy="1017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2249" y="1171"/>
              <a:ext cx="1514" cy="8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endParaRPr lang="de-CH" altLang="en-US"/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3755" y="1171"/>
              <a:ext cx="8" cy="1017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endParaRPr lang="de-CH" altLang="en-US"/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249" y="2180"/>
              <a:ext cx="1506" cy="8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endParaRPr lang="de-CH" altLang="en-US"/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2249" y="1171"/>
              <a:ext cx="8" cy="1009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endParaRPr lang="de-CH" altLang="en-US"/>
            </a:p>
          </p:txBody>
        </p:sp>
        <p:sp>
          <p:nvSpPr>
            <p:cNvPr id="1036" name="Freeform 9"/>
            <p:cNvSpPr>
              <a:spLocks/>
            </p:cNvSpPr>
            <p:nvPr/>
          </p:nvSpPr>
          <p:spPr bwMode="auto">
            <a:xfrm>
              <a:off x="2185" y="1307"/>
              <a:ext cx="48" cy="32"/>
            </a:xfrm>
            <a:custGeom>
              <a:avLst/>
              <a:gdLst>
                <a:gd name="T0" fmla="*/ 0 w 48"/>
                <a:gd name="T1" fmla="*/ 8 h 32"/>
                <a:gd name="T2" fmla="*/ 0 w 48"/>
                <a:gd name="T3" fmla="*/ 0 h 32"/>
                <a:gd name="T4" fmla="*/ 0 w 48"/>
                <a:gd name="T5" fmla="*/ 0 h 32"/>
                <a:gd name="T6" fmla="*/ 0 w 48"/>
                <a:gd name="T7" fmla="*/ 0 h 32"/>
                <a:gd name="T8" fmla="*/ 48 w 48"/>
                <a:gd name="T9" fmla="*/ 8 h 32"/>
                <a:gd name="T10" fmla="*/ 48 w 48"/>
                <a:gd name="T11" fmla="*/ 16 h 32"/>
                <a:gd name="T12" fmla="*/ 48 w 48"/>
                <a:gd name="T13" fmla="*/ 16 h 32"/>
                <a:gd name="T14" fmla="*/ 0 w 48"/>
                <a:gd name="T15" fmla="*/ 32 h 32"/>
                <a:gd name="T16" fmla="*/ 0 w 48"/>
                <a:gd name="T17" fmla="*/ 32 h 32"/>
                <a:gd name="T18" fmla="*/ 0 w 48"/>
                <a:gd name="T19" fmla="*/ 24 h 32"/>
                <a:gd name="T20" fmla="*/ 0 w 48"/>
                <a:gd name="T21" fmla="*/ 24 h 32"/>
                <a:gd name="T22" fmla="*/ 48 w 48"/>
                <a:gd name="T23" fmla="*/ 8 h 32"/>
                <a:gd name="T24" fmla="*/ 48 w 48"/>
                <a:gd name="T25" fmla="*/ 8 h 32"/>
                <a:gd name="T26" fmla="*/ 48 w 48"/>
                <a:gd name="T27" fmla="*/ 16 h 32"/>
                <a:gd name="T28" fmla="*/ 0 w 48"/>
                <a:gd name="T29" fmla="*/ 8 h 32"/>
                <a:gd name="T30" fmla="*/ 0 w 48"/>
                <a:gd name="T31" fmla="*/ 0 h 32"/>
                <a:gd name="T32" fmla="*/ 8 w 48"/>
                <a:gd name="T33" fmla="*/ 0 h 32"/>
                <a:gd name="T34" fmla="*/ 8 w 48"/>
                <a:gd name="T35" fmla="*/ 8 h 32"/>
                <a:gd name="T36" fmla="*/ 0 w 48"/>
                <a:gd name="T37" fmla="*/ 8 h 3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8"/>
                <a:gd name="T58" fmla="*/ 0 h 32"/>
                <a:gd name="T59" fmla="*/ 48 w 48"/>
                <a:gd name="T60" fmla="*/ 32 h 3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8" h="32">
                  <a:moveTo>
                    <a:pt x="0" y="8"/>
                  </a:moveTo>
                  <a:lnTo>
                    <a:pt x="0" y="0"/>
                  </a:lnTo>
                  <a:lnTo>
                    <a:pt x="48" y="8"/>
                  </a:lnTo>
                  <a:lnTo>
                    <a:pt x="48" y="16"/>
                  </a:lnTo>
                  <a:lnTo>
                    <a:pt x="0" y="32"/>
                  </a:lnTo>
                  <a:lnTo>
                    <a:pt x="0" y="24"/>
                  </a:lnTo>
                  <a:lnTo>
                    <a:pt x="48" y="8"/>
                  </a:lnTo>
                  <a:lnTo>
                    <a:pt x="48" y="16"/>
                  </a:lnTo>
                  <a:lnTo>
                    <a:pt x="0" y="8"/>
                  </a:lnTo>
                  <a:lnTo>
                    <a:pt x="0" y="0"/>
                  </a:lnTo>
                  <a:lnTo>
                    <a:pt x="8" y="0"/>
                  </a:lnTo>
                  <a:lnTo>
                    <a:pt x="8" y="8"/>
                  </a:lnTo>
                  <a:lnTo>
                    <a:pt x="0" y="8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0"/>
            <p:cNvSpPr>
              <a:spLocks/>
            </p:cNvSpPr>
            <p:nvPr/>
          </p:nvSpPr>
          <p:spPr bwMode="auto">
            <a:xfrm>
              <a:off x="2185" y="1315"/>
              <a:ext cx="8" cy="16"/>
            </a:xfrm>
            <a:custGeom>
              <a:avLst/>
              <a:gdLst>
                <a:gd name="T0" fmla="*/ 0 w 8"/>
                <a:gd name="T1" fmla="*/ 16 h 16"/>
                <a:gd name="T2" fmla="*/ 0 w 8"/>
                <a:gd name="T3" fmla="*/ 0 h 16"/>
                <a:gd name="T4" fmla="*/ 8 w 8"/>
                <a:gd name="T5" fmla="*/ 0 h 16"/>
                <a:gd name="T6" fmla="*/ 8 w 8"/>
                <a:gd name="T7" fmla="*/ 0 h 16"/>
                <a:gd name="T8" fmla="*/ 8 w 8"/>
                <a:gd name="T9" fmla="*/ 0 h 16"/>
                <a:gd name="T10" fmla="*/ 8 w 8"/>
                <a:gd name="T11" fmla="*/ 16 h 16"/>
                <a:gd name="T12" fmla="*/ 0 w 8"/>
                <a:gd name="T13" fmla="*/ 16 h 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"/>
                <a:gd name="T22" fmla="*/ 0 h 16"/>
                <a:gd name="T23" fmla="*/ 8 w 8"/>
                <a:gd name="T24" fmla="*/ 16 h 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" h="16">
                  <a:moveTo>
                    <a:pt x="0" y="16"/>
                  </a:moveTo>
                  <a:lnTo>
                    <a:pt x="0" y="0"/>
                  </a:lnTo>
                  <a:lnTo>
                    <a:pt x="8" y="0"/>
                  </a:lnTo>
                  <a:lnTo>
                    <a:pt x="8" y="16"/>
                  </a:lnTo>
                  <a:lnTo>
                    <a:pt x="0" y="16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1"/>
            <p:cNvSpPr>
              <a:spLocks/>
            </p:cNvSpPr>
            <p:nvPr/>
          </p:nvSpPr>
          <p:spPr bwMode="auto">
            <a:xfrm>
              <a:off x="2185" y="1307"/>
              <a:ext cx="48" cy="24"/>
            </a:xfrm>
            <a:custGeom>
              <a:avLst/>
              <a:gdLst>
                <a:gd name="T0" fmla="*/ 0 w 48"/>
                <a:gd name="T1" fmla="*/ 8 h 24"/>
                <a:gd name="T2" fmla="*/ 0 w 48"/>
                <a:gd name="T3" fmla="*/ 0 h 24"/>
                <a:gd name="T4" fmla="*/ 48 w 48"/>
                <a:gd name="T5" fmla="*/ 8 h 24"/>
                <a:gd name="T6" fmla="*/ 0 w 48"/>
                <a:gd name="T7" fmla="*/ 24 h 24"/>
                <a:gd name="T8" fmla="*/ 0 w 48"/>
                <a:gd name="T9" fmla="*/ 8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24"/>
                <a:gd name="T17" fmla="*/ 48 w 48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24">
                  <a:moveTo>
                    <a:pt x="0" y="8"/>
                  </a:moveTo>
                  <a:lnTo>
                    <a:pt x="0" y="0"/>
                  </a:lnTo>
                  <a:lnTo>
                    <a:pt x="48" y="8"/>
                  </a:lnTo>
                  <a:lnTo>
                    <a:pt x="0" y="24"/>
                  </a:lnTo>
                  <a:lnTo>
                    <a:pt x="0" y="8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1488" y="1315"/>
              <a:ext cx="1" cy="8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endParaRPr lang="de-CH" altLang="en-US"/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2185" y="1315"/>
              <a:ext cx="1" cy="8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endParaRPr lang="de-CH" altLang="en-US"/>
            </a:p>
          </p:txBody>
        </p:sp>
        <p:sp>
          <p:nvSpPr>
            <p:cNvPr id="1041" name="Rectangle 14"/>
            <p:cNvSpPr>
              <a:spLocks noChangeArrowheads="1"/>
            </p:cNvSpPr>
            <p:nvPr/>
          </p:nvSpPr>
          <p:spPr bwMode="auto">
            <a:xfrm>
              <a:off x="1488" y="1315"/>
              <a:ext cx="697" cy="8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endParaRPr lang="de-CH" altLang="en-US"/>
            </a:p>
          </p:txBody>
        </p:sp>
        <p:sp>
          <p:nvSpPr>
            <p:cNvPr id="1042" name="Freeform 15"/>
            <p:cNvSpPr>
              <a:spLocks/>
            </p:cNvSpPr>
            <p:nvPr/>
          </p:nvSpPr>
          <p:spPr bwMode="auto">
            <a:xfrm>
              <a:off x="2185" y="1684"/>
              <a:ext cx="48" cy="32"/>
            </a:xfrm>
            <a:custGeom>
              <a:avLst/>
              <a:gdLst>
                <a:gd name="T0" fmla="*/ 0 w 48"/>
                <a:gd name="T1" fmla="*/ 8 h 32"/>
                <a:gd name="T2" fmla="*/ 0 w 48"/>
                <a:gd name="T3" fmla="*/ 0 h 32"/>
                <a:gd name="T4" fmla="*/ 0 w 48"/>
                <a:gd name="T5" fmla="*/ 0 h 32"/>
                <a:gd name="T6" fmla="*/ 0 w 48"/>
                <a:gd name="T7" fmla="*/ 0 h 32"/>
                <a:gd name="T8" fmla="*/ 48 w 48"/>
                <a:gd name="T9" fmla="*/ 8 h 32"/>
                <a:gd name="T10" fmla="*/ 48 w 48"/>
                <a:gd name="T11" fmla="*/ 16 h 32"/>
                <a:gd name="T12" fmla="*/ 48 w 48"/>
                <a:gd name="T13" fmla="*/ 16 h 32"/>
                <a:gd name="T14" fmla="*/ 0 w 48"/>
                <a:gd name="T15" fmla="*/ 32 h 32"/>
                <a:gd name="T16" fmla="*/ 0 w 48"/>
                <a:gd name="T17" fmla="*/ 32 h 32"/>
                <a:gd name="T18" fmla="*/ 0 w 48"/>
                <a:gd name="T19" fmla="*/ 24 h 32"/>
                <a:gd name="T20" fmla="*/ 0 w 48"/>
                <a:gd name="T21" fmla="*/ 24 h 32"/>
                <a:gd name="T22" fmla="*/ 48 w 48"/>
                <a:gd name="T23" fmla="*/ 8 h 32"/>
                <a:gd name="T24" fmla="*/ 48 w 48"/>
                <a:gd name="T25" fmla="*/ 8 h 32"/>
                <a:gd name="T26" fmla="*/ 48 w 48"/>
                <a:gd name="T27" fmla="*/ 16 h 32"/>
                <a:gd name="T28" fmla="*/ 0 w 48"/>
                <a:gd name="T29" fmla="*/ 8 h 32"/>
                <a:gd name="T30" fmla="*/ 0 w 48"/>
                <a:gd name="T31" fmla="*/ 0 h 32"/>
                <a:gd name="T32" fmla="*/ 8 w 48"/>
                <a:gd name="T33" fmla="*/ 0 h 32"/>
                <a:gd name="T34" fmla="*/ 8 w 48"/>
                <a:gd name="T35" fmla="*/ 8 h 32"/>
                <a:gd name="T36" fmla="*/ 0 w 48"/>
                <a:gd name="T37" fmla="*/ 8 h 3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8"/>
                <a:gd name="T58" fmla="*/ 0 h 32"/>
                <a:gd name="T59" fmla="*/ 48 w 48"/>
                <a:gd name="T60" fmla="*/ 32 h 3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8" h="32">
                  <a:moveTo>
                    <a:pt x="0" y="8"/>
                  </a:moveTo>
                  <a:lnTo>
                    <a:pt x="0" y="0"/>
                  </a:lnTo>
                  <a:lnTo>
                    <a:pt x="48" y="8"/>
                  </a:lnTo>
                  <a:lnTo>
                    <a:pt x="48" y="16"/>
                  </a:lnTo>
                  <a:lnTo>
                    <a:pt x="0" y="32"/>
                  </a:lnTo>
                  <a:lnTo>
                    <a:pt x="0" y="24"/>
                  </a:lnTo>
                  <a:lnTo>
                    <a:pt x="48" y="8"/>
                  </a:lnTo>
                  <a:lnTo>
                    <a:pt x="48" y="16"/>
                  </a:lnTo>
                  <a:lnTo>
                    <a:pt x="0" y="8"/>
                  </a:lnTo>
                  <a:lnTo>
                    <a:pt x="0" y="0"/>
                  </a:lnTo>
                  <a:lnTo>
                    <a:pt x="8" y="0"/>
                  </a:lnTo>
                  <a:lnTo>
                    <a:pt x="8" y="8"/>
                  </a:lnTo>
                  <a:lnTo>
                    <a:pt x="0" y="8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16"/>
            <p:cNvSpPr>
              <a:spLocks/>
            </p:cNvSpPr>
            <p:nvPr/>
          </p:nvSpPr>
          <p:spPr bwMode="auto">
            <a:xfrm>
              <a:off x="2185" y="1692"/>
              <a:ext cx="8" cy="16"/>
            </a:xfrm>
            <a:custGeom>
              <a:avLst/>
              <a:gdLst>
                <a:gd name="T0" fmla="*/ 0 w 8"/>
                <a:gd name="T1" fmla="*/ 16 h 16"/>
                <a:gd name="T2" fmla="*/ 0 w 8"/>
                <a:gd name="T3" fmla="*/ 0 h 16"/>
                <a:gd name="T4" fmla="*/ 8 w 8"/>
                <a:gd name="T5" fmla="*/ 0 h 16"/>
                <a:gd name="T6" fmla="*/ 8 w 8"/>
                <a:gd name="T7" fmla="*/ 0 h 16"/>
                <a:gd name="T8" fmla="*/ 8 w 8"/>
                <a:gd name="T9" fmla="*/ 0 h 16"/>
                <a:gd name="T10" fmla="*/ 8 w 8"/>
                <a:gd name="T11" fmla="*/ 16 h 16"/>
                <a:gd name="T12" fmla="*/ 0 w 8"/>
                <a:gd name="T13" fmla="*/ 16 h 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"/>
                <a:gd name="T22" fmla="*/ 0 h 16"/>
                <a:gd name="T23" fmla="*/ 8 w 8"/>
                <a:gd name="T24" fmla="*/ 16 h 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" h="16">
                  <a:moveTo>
                    <a:pt x="0" y="16"/>
                  </a:moveTo>
                  <a:lnTo>
                    <a:pt x="0" y="0"/>
                  </a:lnTo>
                  <a:lnTo>
                    <a:pt x="8" y="0"/>
                  </a:lnTo>
                  <a:lnTo>
                    <a:pt x="8" y="16"/>
                  </a:lnTo>
                  <a:lnTo>
                    <a:pt x="0" y="16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17"/>
            <p:cNvSpPr>
              <a:spLocks/>
            </p:cNvSpPr>
            <p:nvPr/>
          </p:nvSpPr>
          <p:spPr bwMode="auto">
            <a:xfrm>
              <a:off x="2185" y="1684"/>
              <a:ext cx="48" cy="24"/>
            </a:xfrm>
            <a:custGeom>
              <a:avLst/>
              <a:gdLst>
                <a:gd name="T0" fmla="*/ 0 w 48"/>
                <a:gd name="T1" fmla="*/ 8 h 24"/>
                <a:gd name="T2" fmla="*/ 0 w 48"/>
                <a:gd name="T3" fmla="*/ 0 h 24"/>
                <a:gd name="T4" fmla="*/ 48 w 48"/>
                <a:gd name="T5" fmla="*/ 8 h 24"/>
                <a:gd name="T6" fmla="*/ 0 w 48"/>
                <a:gd name="T7" fmla="*/ 24 h 24"/>
                <a:gd name="T8" fmla="*/ 0 w 48"/>
                <a:gd name="T9" fmla="*/ 8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24"/>
                <a:gd name="T17" fmla="*/ 48 w 48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24">
                  <a:moveTo>
                    <a:pt x="0" y="8"/>
                  </a:moveTo>
                  <a:lnTo>
                    <a:pt x="0" y="0"/>
                  </a:lnTo>
                  <a:lnTo>
                    <a:pt x="48" y="8"/>
                  </a:lnTo>
                  <a:lnTo>
                    <a:pt x="0" y="24"/>
                  </a:lnTo>
                  <a:lnTo>
                    <a:pt x="0" y="8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Rectangle 18"/>
            <p:cNvSpPr>
              <a:spLocks noChangeArrowheads="1"/>
            </p:cNvSpPr>
            <p:nvPr/>
          </p:nvSpPr>
          <p:spPr bwMode="auto">
            <a:xfrm>
              <a:off x="1488" y="1692"/>
              <a:ext cx="1" cy="8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endParaRPr lang="de-CH" altLang="en-US"/>
            </a:p>
          </p:txBody>
        </p:sp>
        <p:sp>
          <p:nvSpPr>
            <p:cNvPr id="1046" name="Rectangle 19"/>
            <p:cNvSpPr>
              <a:spLocks noChangeArrowheads="1"/>
            </p:cNvSpPr>
            <p:nvPr/>
          </p:nvSpPr>
          <p:spPr bwMode="auto">
            <a:xfrm>
              <a:off x="2185" y="1692"/>
              <a:ext cx="1" cy="8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endParaRPr lang="de-CH" altLang="en-US"/>
            </a:p>
          </p:txBody>
        </p:sp>
        <p:sp>
          <p:nvSpPr>
            <p:cNvPr id="1047" name="Rectangle 20"/>
            <p:cNvSpPr>
              <a:spLocks noChangeArrowheads="1"/>
            </p:cNvSpPr>
            <p:nvPr/>
          </p:nvSpPr>
          <p:spPr bwMode="auto">
            <a:xfrm>
              <a:off x="1488" y="1692"/>
              <a:ext cx="697" cy="8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endParaRPr lang="de-CH" altLang="en-US"/>
            </a:p>
          </p:txBody>
        </p:sp>
        <p:sp>
          <p:nvSpPr>
            <p:cNvPr id="1048" name="Freeform 21"/>
            <p:cNvSpPr>
              <a:spLocks/>
            </p:cNvSpPr>
            <p:nvPr/>
          </p:nvSpPr>
          <p:spPr bwMode="auto">
            <a:xfrm>
              <a:off x="2185" y="2028"/>
              <a:ext cx="48" cy="32"/>
            </a:xfrm>
            <a:custGeom>
              <a:avLst/>
              <a:gdLst>
                <a:gd name="T0" fmla="*/ 0 w 48"/>
                <a:gd name="T1" fmla="*/ 16 h 32"/>
                <a:gd name="T2" fmla="*/ 0 w 48"/>
                <a:gd name="T3" fmla="*/ 0 h 32"/>
                <a:gd name="T4" fmla="*/ 0 w 48"/>
                <a:gd name="T5" fmla="*/ 0 h 32"/>
                <a:gd name="T6" fmla="*/ 0 w 48"/>
                <a:gd name="T7" fmla="*/ 0 h 32"/>
                <a:gd name="T8" fmla="*/ 48 w 48"/>
                <a:gd name="T9" fmla="*/ 16 h 32"/>
                <a:gd name="T10" fmla="*/ 48 w 48"/>
                <a:gd name="T11" fmla="*/ 24 h 32"/>
                <a:gd name="T12" fmla="*/ 48 w 48"/>
                <a:gd name="T13" fmla="*/ 24 h 32"/>
                <a:gd name="T14" fmla="*/ 0 w 48"/>
                <a:gd name="T15" fmla="*/ 32 h 32"/>
                <a:gd name="T16" fmla="*/ 0 w 48"/>
                <a:gd name="T17" fmla="*/ 32 h 32"/>
                <a:gd name="T18" fmla="*/ 0 w 48"/>
                <a:gd name="T19" fmla="*/ 24 h 32"/>
                <a:gd name="T20" fmla="*/ 0 w 48"/>
                <a:gd name="T21" fmla="*/ 24 h 32"/>
                <a:gd name="T22" fmla="*/ 48 w 48"/>
                <a:gd name="T23" fmla="*/ 16 h 32"/>
                <a:gd name="T24" fmla="*/ 48 w 48"/>
                <a:gd name="T25" fmla="*/ 16 h 32"/>
                <a:gd name="T26" fmla="*/ 48 w 48"/>
                <a:gd name="T27" fmla="*/ 24 h 32"/>
                <a:gd name="T28" fmla="*/ 0 w 48"/>
                <a:gd name="T29" fmla="*/ 8 h 32"/>
                <a:gd name="T30" fmla="*/ 0 w 48"/>
                <a:gd name="T31" fmla="*/ 0 h 32"/>
                <a:gd name="T32" fmla="*/ 8 w 48"/>
                <a:gd name="T33" fmla="*/ 0 h 32"/>
                <a:gd name="T34" fmla="*/ 8 w 48"/>
                <a:gd name="T35" fmla="*/ 16 h 32"/>
                <a:gd name="T36" fmla="*/ 0 w 48"/>
                <a:gd name="T37" fmla="*/ 16 h 3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8"/>
                <a:gd name="T58" fmla="*/ 0 h 32"/>
                <a:gd name="T59" fmla="*/ 48 w 48"/>
                <a:gd name="T60" fmla="*/ 32 h 3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8" h="32">
                  <a:moveTo>
                    <a:pt x="0" y="16"/>
                  </a:moveTo>
                  <a:lnTo>
                    <a:pt x="0" y="0"/>
                  </a:lnTo>
                  <a:lnTo>
                    <a:pt x="48" y="16"/>
                  </a:lnTo>
                  <a:lnTo>
                    <a:pt x="48" y="24"/>
                  </a:lnTo>
                  <a:lnTo>
                    <a:pt x="0" y="32"/>
                  </a:lnTo>
                  <a:lnTo>
                    <a:pt x="0" y="24"/>
                  </a:lnTo>
                  <a:lnTo>
                    <a:pt x="48" y="16"/>
                  </a:lnTo>
                  <a:lnTo>
                    <a:pt x="48" y="24"/>
                  </a:lnTo>
                  <a:lnTo>
                    <a:pt x="0" y="8"/>
                  </a:lnTo>
                  <a:lnTo>
                    <a:pt x="0" y="0"/>
                  </a:lnTo>
                  <a:lnTo>
                    <a:pt x="8" y="0"/>
                  </a:lnTo>
                  <a:lnTo>
                    <a:pt x="8" y="16"/>
                  </a:lnTo>
                  <a:lnTo>
                    <a:pt x="0" y="16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Freeform 22"/>
            <p:cNvSpPr>
              <a:spLocks/>
            </p:cNvSpPr>
            <p:nvPr/>
          </p:nvSpPr>
          <p:spPr bwMode="auto">
            <a:xfrm>
              <a:off x="2185" y="2044"/>
              <a:ext cx="8" cy="8"/>
            </a:xfrm>
            <a:custGeom>
              <a:avLst/>
              <a:gdLst>
                <a:gd name="T0" fmla="*/ 0 w 8"/>
                <a:gd name="T1" fmla="*/ 8 h 8"/>
                <a:gd name="T2" fmla="*/ 0 w 8"/>
                <a:gd name="T3" fmla="*/ 0 h 8"/>
                <a:gd name="T4" fmla="*/ 8 w 8"/>
                <a:gd name="T5" fmla="*/ 0 h 8"/>
                <a:gd name="T6" fmla="*/ 8 w 8"/>
                <a:gd name="T7" fmla="*/ 0 h 8"/>
                <a:gd name="T8" fmla="*/ 8 w 8"/>
                <a:gd name="T9" fmla="*/ 0 h 8"/>
                <a:gd name="T10" fmla="*/ 8 w 8"/>
                <a:gd name="T11" fmla="*/ 8 h 8"/>
                <a:gd name="T12" fmla="*/ 0 w 8"/>
                <a:gd name="T13" fmla="*/ 8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"/>
                <a:gd name="T22" fmla="*/ 0 h 8"/>
                <a:gd name="T23" fmla="*/ 8 w 8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" h="8">
                  <a:moveTo>
                    <a:pt x="0" y="8"/>
                  </a:moveTo>
                  <a:lnTo>
                    <a:pt x="0" y="0"/>
                  </a:lnTo>
                  <a:lnTo>
                    <a:pt x="8" y="0"/>
                  </a:lnTo>
                  <a:lnTo>
                    <a:pt x="8" y="8"/>
                  </a:lnTo>
                  <a:lnTo>
                    <a:pt x="0" y="8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23"/>
            <p:cNvSpPr>
              <a:spLocks/>
            </p:cNvSpPr>
            <p:nvPr/>
          </p:nvSpPr>
          <p:spPr bwMode="auto">
            <a:xfrm>
              <a:off x="2185" y="2028"/>
              <a:ext cx="48" cy="24"/>
            </a:xfrm>
            <a:custGeom>
              <a:avLst/>
              <a:gdLst>
                <a:gd name="T0" fmla="*/ 0 w 48"/>
                <a:gd name="T1" fmla="*/ 16 h 24"/>
                <a:gd name="T2" fmla="*/ 0 w 48"/>
                <a:gd name="T3" fmla="*/ 0 h 24"/>
                <a:gd name="T4" fmla="*/ 48 w 48"/>
                <a:gd name="T5" fmla="*/ 16 h 24"/>
                <a:gd name="T6" fmla="*/ 0 w 48"/>
                <a:gd name="T7" fmla="*/ 24 h 24"/>
                <a:gd name="T8" fmla="*/ 0 w 48"/>
                <a:gd name="T9" fmla="*/ 16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24"/>
                <a:gd name="T17" fmla="*/ 48 w 48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24">
                  <a:moveTo>
                    <a:pt x="0" y="16"/>
                  </a:moveTo>
                  <a:lnTo>
                    <a:pt x="0" y="0"/>
                  </a:lnTo>
                  <a:lnTo>
                    <a:pt x="48" y="16"/>
                  </a:lnTo>
                  <a:lnTo>
                    <a:pt x="0" y="24"/>
                  </a:lnTo>
                  <a:lnTo>
                    <a:pt x="0" y="16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Rectangle 24"/>
            <p:cNvSpPr>
              <a:spLocks noChangeArrowheads="1"/>
            </p:cNvSpPr>
            <p:nvPr/>
          </p:nvSpPr>
          <p:spPr bwMode="auto">
            <a:xfrm>
              <a:off x="1488" y="2044"/>
              <a:ext cx="1" cy="8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endParaRPr lang="de-CH" altLang="en-US"/>
            </a:p>
          </p:txBody>
        </p:sp>
        <p:sp>
          <p:nvSpPr>
            <p:cNvPr id="1052" name="Rectangle 25"/>
            <p:cNvSpPr>
              <a:spLocks noChangeArrowheads="1"/>
            </p:cNvSpPr>
            <p:nvPr/>
          </p:nvSpPr>
          <p:spPr bwMode="auto">
            <a:xfrm>
              <a:off x="2185" y="2044"/>
              <a:ext cx="1" cy="8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endParaRPr lang="de-CH" altLang="en-US"/>
            </a:p>
          </p:txBody>
        </p:sp>
        <p:sp>
          <p:nvSpPr>
            <p:cNvPr id="1053" name="Rectangle 26"/>
            <p:cNvSpPr>
              <a:spLocks noChangeArrowheads="1"/>
            </p:cNvSpPr>
            <p:nvPr/>
          </p:nvSpPr>
          <p:spPr bwMode="auto">
            <a:xfrm>
              <a:off x="1488" y="2044"/>
              <a:ext cx="697" cy="8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endParaRPr lang="de-CH" altLang="en-US"/>
            </a:p>
          </p:txBody>
        </p:sp>
        <p:sp>
          <p:nvSpPr>
            <p:cNvPr id="1892379" name="Rectangle 27"/>
            <p:cNvSpPr>
              <a:spLocks noChangeArrowheads="1"/>
            </p:cNvSpPr>
            <p:nvPr/>
          </p:nvSpPr>
          <p:spPr bwMode="auto">
            <a:xfrm>
              <a:off x="1296" y="1187"/>
              <a:ext cx="1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kumimoji="0" lang="en-US" sz="18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kumimoji="0" lang="en-US" sz="2400" b="1" i="1">
                <a:solidFill>
                  <a:srgbClr val="3C00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892380" name="Rectangle 28"/>
            <p:cNvSpPr>
              <a:spLocks noChangeArrowheads="1"/>
            </p:cNvSpPr>
            <p:nvPr/>
          </p:nvSpPr>
          <p:spPr bwMode="auto">
            <a:xfrm>
              <a:off x="1384" y="1243"/>
              <a:ext cx="104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kumimoji="0" lang="en-US" i="1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  <a:endParaRPr kumimoji="0" lang="en-US" sz="2400" b="1" i="1">
                <a:solidFill>
                  <a:srgbClr val="3C00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892381" name="Rectangle 29"/>
            <p:cNvSpPr>
              <a:spLocks noChangeArrowheads="1"/>
            </p:cNvSpPr>
            <p:nvPr/>
          </p:nvSpPr>
          <p:spPr bwMode="auto">
            <a:xfrm>
              <a:off x="1320" y="1563"/>
              <a:ext cx="1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kumimoji="0" lang="en-US" sz="18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kumimoji="0" lang="en-US" sz="2400" b="1" i="1">
                <a:solidFill>
                  <a:srgbClr val="3C00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892382" name="Rectangle 30"/>
            <p:cNvSpPr>
              <a:spLocks noChangeArrowheads="1"/>
            </p:cNvSpPr>
            <p:nvPr/>
          </p:nvSpPr>
          <p:spPr bwMode="auto">
            <a:xfrm>
              <a:off x="1408" y="1627"/>
              <a:ext cx="80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kumimoji="0" lang="en-US" i="1">
                  <a:solidFill>
                    <a:srgbClr val="000000"/>
                  </a:solidFill>
                  <a:latin typeface="Times New Roman" pitchFamily="18" charset="0"/>
                </a:rPr>
                <a:t>i</a:t>
              </a:r>
              <a:endParaRPr kumimoji="0" lang="en-US" sz="2400" b="1" i="1">
                <a:solidFill>
                  <a:srgbClr val="3C00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892383" name="Rectangle 31"/>
            <p:cNvSpPr>
              <a:spLocks noChangeArrowheads="1"/>
            </p:cNvSpPr>
            <p:nvPr/>
          </p:nvSpPr>
          <p:spPr bwMode="auto">
            <a:xfrm>
              <a:off x="1296" y="1924"/>
              <a:ext cx="1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kumimoji="0" lang="en-US" sz="18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kumimoji="0" lang="en-US" sz="2400" b="1" i="1">
                <a:solidFill>
                  <a:srgbClr val="3C00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892384" name="Rectangle 32"/>
            <p:cNvSpPr>
              <a:spLocks noChangeArrowheads="1"/>
            </p:cNvSpPr>
            <p:nvPr/>
          </p:nvSpPr>
          <p:spPr bwMode="auto">
            <a:xfrm>
              <a:off x="1384" y="1980"/>
              <a:ext cx="104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kumimoji="0" lang="en-US" i="1">
                  <a:solidFill>
                    <a:srgbClr val="000000"/>
                  </a:solidFill>
                  <a:latin typeface="Times New Roman" pitchFamily="18" charset="0"/>
                </a:rPr>
                <a:t>n</a:t>
              </a:r>
              <a:endParaRPr kumimoji="0" lang="en-US" sz="2400" b="1" i="1">
                <a:solidFill>
                  <a:srgbClr val="3C00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892385" name="Rectangle 33"/>
            <p:cNvSpPr>
              <a:spLocks noChangeArrowheads="1"/>
            </p:cNvSpPr>
            <p:nvPr/>
          </p:nvSpPr>
          <p:spPr bwMode="auto">
            <a:xfrm>
              <a:off x="2762" y="1587"/>
              <a:ext cx="506" cy="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kumimoji="0" lang="en-US" sz="1900" dirty="0">
                  <a:solidFill>
                    <a:srgbClr val="000000"/>
                  </a:solidFill>
                  <a:latin typeface="Times New Roman" pitchFamily="18" charset="0"/>
                </a:rPr>
                <a:t>System</a:t>
              </a:r>
              <a:endParaRPr kumimoji="0" lang="en-US" sz="2400" b="1" i="1" dirty="0">
                <a:solidFill>
                  <a:srgbClr val="3C00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892386" name="Rectangle 34"/>
            <p:cNvSpPr>
              <a:spLocks noChangeArrowheads="1"/>
            </p:cNvSpPr>
            <p:nvPr/>
          </p:nvSpPr>
          <p:spPr bwMode="auto">
            <a:xfrm rot="16200000">
              <a:off x="1259" y="1398"/>
              <a:ext cx="144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kumimoji="0" lang="en-US" i="1">
                  <a:solidFill>
                    <a:srgbClr val="000000"/>
                  </a:solidFill>
                  <a:latin typeface="Times New Roman" pitchFamily="18" charset="0"/>
                </a:rPr>
                <a:t>…</a:t>
              </a:r>
              <a:endParaRPr kumimoji="0" lang="en-US" sz="2400" b="1" i="1">
                <a:solidFill>
                  <a:srgbClr val="3C00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892387" name="Rectangle 35"/>
            <p:cNvSpPr>
              <a:spLocks noChangeArrowheads="1"/>
            </p:cNvSpPr>
            <p:nvPr/>
          </p:nvSpPr>
          <p:spPr bwMode="auto">
            <a:xfrm rot="16200000">
              <a:off x="1259" y="1791"/>
              <a:ext cx="144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kumimoji="0" lang="en-US" i="1">
                  <a:solidFill>
                    <a:srgbClr val="000000"/>
                  </a:solidFill>
                  <a:latin typeface="Times New Roman" pitchFamily="18" charset="0"/>
                </a:rPr>
                <a:t>…</a:t>
              </a:r>
              <a:endParaRPr kumimoji="0" lang="en-US" sz="2400" b="1" i="1">
                <a:solidFill>
                  <a:srgbClr val="3C00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063" name="Freeform 36"/>
            <p:cNvSpPr>
              <a:spLocks/>
            </p:cNvSpPr>
            <p:nvPr/>
          </p:nvSpPr>
          <p:spPr bwMode="auto">
            <a:xfrm>
              <a:off x="4452" y="1307"/>
              <a:ext cx="64" cy="32"/>
            </a:xfrm>
            <a:custGeom>
              <a:avLst/>
              <a:gdLst>
                <a:gd name="T0" fmla="*/ 0 w 64"/>
                <a:gd name="T1" fmla="*/ 8 h 32"/>
                <a:gd name="T2" fmla="*/ 0 w 64"/>
                <a:gd name="T3" fmla="*/ 0 h 32"/>
                <a:gd name="T4" fmla="*/ 0 w 64"/>
                <a:gd name="T5" fmla="*/ 0 h 32"/>
                <a:gd name="T6" fmla="*/ 0 w 64"/>
                <a:gd name="T7" fmla="*/ 0 h 32"/>
                <a:gd name="T8" fmla="*/ 40 w 64"/>
                <a:gd name="T9" fmla="*/ 8 h 32"/>
                <a:gd name="T10" fmla="*/ 64 w 64"/>
                <a:gd name="T11" fmla="*/ 8 h 32"/>
                <a:gd name="T12" fmla="*/ 40 w 64"/>
                <a:gd name="T13" fmla="*/ 16 h 32"/>
                <a:gd name="T14" fmla="*/ 0 w 64"/>
                <a:gd name="T15" fmla="*/ 32 h 32"/>
                <a:gd name="T16" fmla="*/ 0 w 64"/>
                <a:gd name="T17" fmla="*/ 32 h 32"/>
                <a:gd name="T18" fmla="*/ 0 w 64"/>
                <a:gd name="T19" fmla="*/ 24 h 32"/>
                <a:gd name="T20" fmla="*/ 0 w 64"/>
                <a:gd name="T21" fmla="*/ 24 h 32"/>
                <a:gd name="T22" fmla="*/ 40 w 64"/>
                <a:gd name="T23" fmla="*/ 8 h 32"/>
                <a:gd name="T24" fmla="*/ 40 w 64"/>
                <a:gd name="T25" fmla="*/ 16 h 32"/>
                <a:gd name="T26" fmla="*/ 40 w 64"/>
                <a:gd name="T27" fmla="*/ 16 h 32"/>
                <a:gd name="T28" fmla="*/ 0 w 64"/>
                <a:gd name="T29" fmla="*/ 8 h 32"/>
                <a:gd name="T30" fmla="*/ 0 w 64"/>
                <a:gd name="T31" fmla="*/ 0 h 32"/>
                <a:gd name="T32" fmla="*/ 8 w 64"/>
                <a:gd name="T33" fmla="*/ 0 h 32"/>
                <a:gd name="T34" fmla="*/ 8 w 64"/>
                <a:gd name="T35" fmla="*/ 8 h 32"/>
                <a:gd name="T36" fmla="*/ 0 w 64"/>
                <a:gd name="T37" fmla="*/ 8 h 3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4"/>
                <a:gd name="T58" fmla="*/ 0 h 32"/>
                <a:gd name="T59" fmla="*/ 64 w 64"/>
                <a:gd name="T60" fmla="*/ 32 h 3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4" h="32">
                  <a:moveTo>
                    <a:pt x="0" y="8"/>
                  </a:moveTo>
                  <a:lnTo>
                    <a:pt x="0" y="0"/>
                  </a:lnTo>
                  <a:lnTo>
                    <a:pt x="40" y="8"/>
                  </a:lnTo>
                  <a:lnTo>
                    <a:pt x="64" y="8"/>
                  </a:lnTo>
                  <a:lnTo>
                    <a:pt x="40" y="16"/>
                  </a:lnTo>
                  <a:lnTo>
                    <a:pt x="0" y="32"/>
                  </a:lnTo>
                  <a:lnTo>
                    <a:pt x="0" y="24"/>
                  </a:lnTo>
                  <a:lnTo>
                    <a:pt x="40" y="8"/>
                  </a:lnTo>
                  <a:lnTo>
                    <a:pt x="40" y="16"/>
                  </a:lnTo>
                  <a:lnTo>
                    <a:pt x="0" y="8"/>
                  </a:lnTo>
                  <a:lnTo>
                    <a:pt x="0" y="0"/>
                  </a:lnTo>
                  <a:lnTo>
                    <a:pt x="8" y="0"/>
                  </a:lnTo>
                  <a:lnTo>
                    <a:pt x="8" y="8"/>
                  </a:lnTo>
                  <a:lnTo>
                    <a:pt x="0" y="8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4" name="Freeform 37"/>
            <p:cNvSpPr>
              <a:spLocks/>
            </p:cNvSpPr>
            <p:nvPr/>
          </p:nvSpPr>
          <p:spPr bwMode="auto">
            <a:xfrm>
              <a:off x="4452" y="1315"/>
              <a:ext cx="8" cy="16"/>
            </a:xfrm>
            <a:custGeom>
              <a:avLst/>
              <a:gdLst>
                <a:gd name="T0" fmla="*/ 0 w 8"/>
                <a:gd name="T1" fmla="*/ 16 h 16"/>
                <a:gd name="T2" fmla="*/ 0 w 8"/>
                <a:gd name="T3" fmla="*/ 0 h 16"/>
                <a:gd name="T4" fmla="*/ 8 w 8"/>
                <a:gd name="T5" fmla="*/ 0 h 16"/>
                <a:gd name="T6" fmla="*/ 8 w 8"/>
                <a:gd name="T7" fmla="*/ 0 h 16"/>
                <a:gd name="T8" fmla="*/ 8 w 8"/>
                <a:gd name="T9" fmla="*/ 0 h 16"/>
                <a:gd name="T10" fmla="*/ 8 w 8"/>
                <a:gd name="T11" fmla="*/ 16 h 16"/>
                <a:gd name="T12" fmla="*/ 0 w 8"/>
                <a:gd name="T13" fmla="*/ 16 h 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"/>
                <a:gd name="T22" fmla="*/ 0 h 16"/>
                <a:gd name="T23" fmla="*/ 8 w 8"/>
                <a:gd name="T24" fmla="*/ 16 h 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" h="16">
                  <a:moveTo>
                    <a:pt x="0" y="16"/>
                  </a:moveTo>
                  <a:lnTo>
                    <a:pt x="0" y="0"/>
                  </a:lnTo>
                  <a:lnTo>
                    <a:pt x="8" y="0"/>
                  </a:lnTo>
                  <a:lnTo>
                    <a:pt x="8" y="16"/>
                  </a:lnTo>
                  <a:lnTo>
                    <a:pt x="0" y="16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5" name="Freeform 38"/>
            <p:cNvSpPr>
              <a:spLocks/>
            </p:cNvSpPr>
            <p:nvPr/>
          </p:nvSpPr>
          <p:spPr bwMode="auto">
            <a:xfrm>
              <a:off x="4452" y="1307"/>
              <a:ext cx="40" cy="24"/>
            </a:xfrm>
            <a:custGeom>
              <a:avLst/>
              <a:gdLst>
                <a:gd name="T0" fmla="*/ 0 w 40"/>
                <a:gd name="T1" fmla="*/ 8 h 24"/>
                <a:gd name="T2" fmla="*/ 0 w 40"/>
                <a:gd name="T3" fmla="*/ 0 h 24"/>
                <a:gd name="T4" fmla="*/ 40 w 40"/>
                <a:gd name="T5" fmla="*/ 8 h 24"/>
                <a:gd name="T6" fmla="*/ 0 w 40"/>
                <a:gd name="T7" fmla="*/ 24 h 24"/>
                <a:gd name="T8" fmla="*/ 0 w 40"/>
                <a:gd name="T9" fmla="*/ 8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24"/>
                <a:gd name="T17" fmla="*/ 40 w 40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24">
                  <a:moveTo>
                    <a:pt x="0" y="8"/>
                  </a:moveTo>
                  <a:lnTo>
                    <a:pt x="0" y="0"/>
                  </a:lnTo>
                  <a:lnTo>
                    <a:pt x="40" y="8"/>
                  </a:lnTo>
                  <a:lnTo>
                    <a:pt x="0" y="24"/>
                  </a:lnTo>
                  <a:lnTo>
                    <a:pt x="0" y="8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6" name="Rectangle 39"/>
            <p:cNvSpPr>
              <a:spLocks noChangeArrowheads="1"/>
            </p:cNvSpPr>
            <p:nvPr/>
          </p:nvSpPr>
          <p:spPr bwMode="auto">
            <a:xfrm>
              <a:off x="3755" y="1315"/>
              <a:ext cx="1" cy="8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endParaRPr lang="de-CH" altLang="en-US"/>
            </a:p>
          </p:txBody>
        </p:sp>
        <p:sp>
          <p:nvSpPr>
            <p:cNvPr id="1067" name="Rectangle 40"/>
            <p:cNvSpPr>
              <a:spLocks noChangeArrowheads="1"/>
            </p:cNvSpPr>
            <p:nvPr/>
          </p:nvSpPr>
          <p:spPr bwMode="auto">
            <a:xfrm>
              <a:off x="4444" y="1315"/>
              <a:ext cx="1" cy="8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endParaRPr lang="de-CH" altLang="en-US"/>
            </a:p>
          </p:txBody>
        </p:sp>
        <p:sp>
          <p:nvSpPr>
            <p:cNvPr id="1068" name="Rectangle 41"/>
            <p:cNvSpPr>
              <a:spLocks noChangeArrowheads="1"/>
            </p:cNvSpPr>
            <p:nvPr/>
          </p:nvSpPr>
          <p:spPr bwMode="auto">
            <a:xfrm>
              <a:off x="3755" y="1315"/>
              <a:ext cx="689" cy="8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endParaRPr lang="de-CH" altLang="en-US"/>
            </a:p>
          </p:txBody>
        </p:sp>
        <p:sp>
          <p:nvSpPr>
            <p:cNvPr id="1069" name="Freeform 42"/>
            <p:cNvSpPr>
              <a:spLocks/>
            </p:cNvSpPr>
            <p:nvPr/>
          </p:nvSpPr>
          <p:spPr bwMode="auto">
            <a:xfrm>
              <a:off x="4452" y="1684"/>
              <a:ext cx="64" cy="32"/>
            </a:xfrm>
            <a:custGeom>
              <a:avLst/>
              <a:gdLst>
                <a:gd name="T0" fmla="*/ 0 w 64"/>
                <a:gd name="T1" fmla="*/ 8 h 32"/>
                <a:gd name="T2" fmla="*/ 0 w 64"/>
                <a:gd name="T3" fmla="*/ 0 h 32"/>
                <a:gd name="T4" fmla="*/ 0 w 64"/>
                <a:gd name="T5" fmla="*/ 0 h 32"/>
                <a:gd name="T6" fmla="*/ 0 w 64"/>
                <a:gd name="T7" fmla="*/ 0 h 32"/>
                <a:gd name="T8" fmla="*/ 40 w 64"/>
                <a:gd name="T9" fmla="*/ 8 h 32"/>
                <a:gd name="T10" fmla="*/ 64 w 64"/>
                <a:gd name="T11" fmla="*/ 8 h 32"/>
                <a:gd name="T12" fmla="*/ 40 w 64"/>
                <a:gd name="T13" fmla="*/ 16 h 32"/>
                <a:gd name="T14" fmla="*/ 0 w 64"/>
                <a:gd name="T15" fmla="*/ 32 h 32"/>
                <a:gd name="T16" fmla="*/ 0 w 64"/>
                <a:gd name="T17" fmla="*/ 32 h 32"/>
                <a:gd name="T18" fmla="*/ 0 w 64"/>
                <a:gd name="T19" fmla="*/ 24 h 32"/>
                <a:gd name="T20" fmla="*/ 0 w 64"/>
                <a:gd name="T21" fmla="*/ 24 h 32"/>
                <a:gd name="T22" fmla="*/ 40 w 64"/>
                <a:gd name="T23" fmla="*/ 8 h 32"/>
                <a:gd name="T24" fmla="*/ 40 w 64"/>
                <a:gd name="T25" fmla="*/ 16 h 32"/>
                <a:gd name="T26" fmla="*/ 40 w 64"/>
                <a:gd name="T27" fmla="*/ 16 h 32"/>
                <a:gd name="T28" fmla="*/ 0 w 64"/>
                <a:gd name="T29" fmla="*/ 8 h 32"/>
                <a:gd name="T30" fmla="*/ 0 w 64"/>
                <a:gd name="T31" fmla="*/ 0 h 32"/>
                <a:gd name="T32" fmla="*/ 8 w 64"/>
                <a:gd name="T33" fmla="*/ 0 h 32"/>
                <a:gd name="T34" fmla="*/ 8 w 64"/>
                <a:gd name="T35" fmla="*/ 8 h 32"/>
                <a:gd name="T36" fmla="*/ 0 w 64"/>
                <a:gd name="T37" fmla="*/ 8 h 3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4"/>
                <a:gd name="T58" fmla="*/ 0 h 32"/>
                <a:gd name="T59" fmla="*/ 64 w 64"/>
                <a:gd name="T60" fmla="*/ 32 h 3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4" h="32">
                  <a:moveTo>
                    <a:pt x="0" y="8"/>
                  </a:moveTo>
                  <a:lnTo>
                    <a:pt x="0" y="0"/>
                  </a:lnTo>
                  <a:lnTo>
                    <a:pt x="40" y="8"/>
                  </a:lnTo>
                  <a:lnTo>
                    <a:pt x="64" y="8"/>
                  </a:lnTo>
                  <a:lnTo>
                    <a:pt x="40" y="16"/>
                  </a:lnTo>
                  <a:lnTo>
                    <a:pt x="0" y="32"/>
                  </a:lnTo>
                  <a:lnTo>
                    <a:pt x="0" y="24"/>
                  </a:lnTo>
                  <a:lnTo>
                    <a:pt x="40" y="8"/>
                  </a:lnTo>
                  <a:lnTo>
                    <a:pt x="40" y="16"/>
                  </a:lnTo>
                  <a:lnTo>
                    <a:pt x="0" y="8"/>
                  </a:lnTo>
                  <a:lnTo>
                    <a:pt x="0" y="0"/>
                  </a:lnTo>
                  <a:lnTo>
                    <a:pt x="8" y="0"/>
                  </a:lnTo>
                  <a:lnTo>
                    <a:pt x="8" y="8"/>
                  </a:lnTo>
                  <a:lnTo>
                    <a:pt x="0" y="8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0" name="Freeform 43"/>
            <p:cNvSpPr>
              <a:spLocks/>
            </p:cNvSpPr>
            <p:nvPr/>
          </p:nvSpPr>
          <p:spPr bwMode="auto">
            <a:xfrm>
              <a:off x="4452" y="1692"/>
              <a:ext cx="8" cy="16"/>
            </a:xfrm>
            <a:custGeom>
              <a:avLst/>
              <a:gdLst>
                <a:gd name="T0" fmla="*/ 0 w 8"/>
                <a:gd name="T1" fmla="*/ 16 h 16"/>
                <a:gd name="T2" fmla="*/ 0 w 8"/>
                <a:gd name="T3" fmla="*/ 0 h 16"/>
                <a:gd name="T4" fmla="*/ 8 w 8"/>
                <a:gd name="T5" fmla="*/ 0 h 16"/>
                <a:gd name="T6" fmla="*/ 8 w 8"/>
                <a:gd name="T7" fmla="*/ 0 h 16"/>
                <a:gd name="T8" fmla="*/ 8 w 8"/>
                <a:gd name="T9" fmla="*/ 0 h 16"/>
                <a:gd name="T10" fmla="*/ 8 w 8"/>
                <a:gd name="T11" fmla="*/ 16 h 16"/>
                <a:gd name="T12" fmla="*/ 0 w 8"/>
                <a:gd name="T13" fmla="*/ 16 h 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"/>
                <a:gd name="T22" fmla="*/ 0 h 16"/>
                <a:gd name="T23" fmla="*/ 8 w 8"/>
                <a:gd name="T24" fmla="*/ 16 h 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" h="16">
                  <a:moveTo>
                    <a:pt x="0" y="16"/>
                  </a:moveTo>
                  <a:lnTo>
                    <a:pt x="0" y="0"/>
                  </a:lnTo>
                  <a:lnTo>
                    <a:pt x="8" y="0"/>
                  </a:lnTo>
                  <a:lnTo>
                    <a:pt x="8" y="16"/>
                  </a:lnTo>
                  <a:lnTo>
                    <a:pt x="0" y="16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1" name="Freeform 44"/>
            <p:cNvSpPr>
              <a:spLocks/>
            </p:cNvSpPr>
            <p:nvPr/>
          </p:nvSpPr>
          <p:spPr bwMode="auto">
            <a:xfrm>
              <a:off x="4452" y="1684"/>
              <a:ext cx="40" cy="24"/>
            </a:xfrm>
            <a:custGeom>
              <a:avLst/>
              <a:gdLst>
                <a:gd name="T0" fmla="*/ 0 w 40"/>
                <a:gd name="T1" fmla="*/ 8 h 24"/>
                <a:gd name="T2" fmla="*/ 0 w 40"/>
                <a:gd name="T3" fmla="*/ 0 h 24"/>
                <a:gd name="T4" fmla="*/ 40 w 40"/>
                <a:gd name="T5" fmla="*/ 8 h 24"/>
                <a:gd name="T6" fmla="*/ 0 w 40"/>
                <a:gd name="T7" fmla="*/ 24 h 24"/>
                <a:gd name="T8" fmla="*/ 0 w 40"/>
                <a:gd name="T9" fmla="*/ 8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24"/>
                <a:gd name="T17" fmla="*/ 40 w 40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24">
                  <a:moveTo>
                    <a:pt x="0" y="8"/>
                  </a:moveTo>
                  <a:lnTo>
                    <a:pt x="0" y="0"/>
                  </a:lnTo>
                  <a:lnTo>
                    <a:pt x="40" y="8"/>
                  </a:lnTo>
                  <a:lnTo>
                    <a:pt x="0" y="24"/>
                  </a:lnTo>
                  <a:lnTo>
                    <a:pt x="0" y="8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2" name="Rectangle 45"/>
            <p:cNvSpPr>
              <a:spLocks noChangeArrowheads="1"/>
            </p:cNvSpPr>
            <p:nvPr/>
          </p:nvSpPr>
          <p:spPr bwMode="auto">
            <a:xfrm>
              <a:off x="3755" y="1692"/>
              <a:ext cx="1" cy="8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endParaRPr lang="de-CH" altLang="en-US"/>
            </a:p>
          </p:txBody>
        </p:sp>
        <p:sp>
          <p:nvSpPr>
            <p:cNvPr id="1073" name="Rectangle 46"/>
            <p:cNvSpPr>
              <a:spLocks noChangeArrowheads="1"/>
            </p:cNvSpPr>
            <p:nvPr/>
          </p:nvSpPr>
          <p:spPr bwMode="auto">
            <a:xfrm>
              <a:off x="4444" y="1692"/>
              <a:ext cx="1" cy="8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endParaRPr lang="de-CH" altLang="en-US"/>
            </a:p>
          </p:txBody>
        </p:sp>
        <p:sp>
          <p:nvSpPr>
            <p:cNvPr id="1074" name="Rectangle 47"/>
            <p:cNvSpPr>
              <a:spLocks noChangeArrowheads="1"/>
            </p:cNvSpPr>
            <p:nvPr/>
          </p:nvSpPr>
          <p:spPr bwMode="auto">
            <a:xfrm>
              <a:off x="3755" y="1692"/>
              <a:ext cx="689" cy="8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endParaRPr lang="de-CH" altLang="en-US"/>
            </a:p>
          </p:txBody>
        </p:sp>
        <p:sp>
          <p:nvSpPr>
            <p:cNvPr id="1075" name="Freeform 48"/>
            <p:cNvSpPr>
              <a:spLocks/>
            </p:cNvSpPr>
            <p:nvPr/>
          </p:nvSpPr>
          <p:spPr bwMode="auto">
            <a:xfrm>
              <a:off x="4452" y="2028"/>
              <a:ext cx="40" cy="32"/>
            </a:xfrm>
            <a:custGeom>
              <a:avLst/>
              <a:gdLst>
                <a:gd name="T0" fmla="*/ 0 w 40"/>
                <a:gd name="T1" fmla="*/ 16 h 32"/>
                <a:gd name="T2" fmla="*/ 0 w 40"/>
                <a:gd name="T3" fmla="*/ 0 h 32"/>
                <a:gd name="T4" fmla="*/ 0 w 40"/>
                <a:gd name="T5" fmla="*/ 0 h 32"/>
                <a:gd name="T6" fmla="*/ 0 w 40"/>
                <a:gd name="T7" fmla="*/ 0 h 32"/>
                <a:gd name="T8" fmla="*/ 40 w 40"/>
                <a:gd name="T9" fmla="*/ 16 h 32"/>
                <a:gd name="T10" fmla="*/ 40 w 40"/>
                <a:gd name="T11" fmla="*/ 24 h 32"/>
                <a:gd name="T12" fmla="*/ 40 w 40"/>
                <a:gd name="T13" fmla="*/ 24 h 32"/>
                <a:gd name="T14" fmla="*/ 0 w 40"/>
                <a:gd name="T15" fmla="*/ 32 h 32"/>
                <a:gd name="T16" fmla="*/ 0 w 40"/>
                <a:gd name="T17" fmla="*/ 32 h 32"/>
                <a:gd name="T18" fmla="*/ 0 w 40"/>
                <a:gd name="T19" fmla="*/ 24 h 32"/>
                <a:gd name="T20" fmla="*/ 0 w 40"/>
                <a:gd name="T21" fmla="*/ 24 h 32"/>
                <a:gd name="T22" fmla="*/ 40 w 40"/>
                <a:gd name="T23" fmla="*/ 16 h 32"/>
                <a:gd name="T24" fmla="*/ 40 w 40"/>
                <a:gd name="T25" fmla="*/ 24 h 32"/>
                <a:gd name="T26" fmla="*/ 40 w 40"/>
                <a:gd name="T27" fmla="*/ 24 h 32"/>
                <a:gd name="T28" fmla="*/ 0 w 40"/>
                <a:gd name="T29" fmla="*/ 8 h 32"/>
                <a:gd name="T30" fmla="*/ 0 w 40"/>
                <a:gd name="T31" fmla="*/ 0 h 32"/>
                <a:gd name="T32" fmla="*/ 8 w 40"/>
                <a:gd name="T33" fmla="*/ 0 h 32"/>
                <a:gd name="T34" fmla="*/ 8 w 40"/>
                <a:gd name="T35" fmla="*/ 16 h 32"/>
                <a:gd name="T36" fmla="*/ 0 w 40"/>
                <a:gd name="T37" fmla="*/ 16 h 3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0"/>
                <a:gd name="T58" fmla="*/ 0 h 32"/>
                <a:gd name="T59" fmla="*/ 40 w 40"/>
                <a:gd name="T60" fmla="*/ 32 h 3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0" h="32">
                  <a:moveTo>
                    <a:pt x="0" y="16"/>
                  </a:moveTo>
                  <a:lnTo>
                    <a:pt x="0" y="0"/>
                  </a:lnTo>
                  <a:lnTo>
                    <a:pt x="40" y="16"/>
                  </a:lnTo>
                  <a:lnTo>
                    <a:pt x="40" y="24"/>
                  </a:lnTo>
                  <a:lnTo>
                    <a:pt x="0" y="32"/>
                  </a:lnTo>
                  <a:lnTo>
                    <a:pt x="0" y="24"/>
                  </a:lnTo>
                  <a:lnTo>
                    <a:pt x="40" y="16"/>
                  </a:lnTo>
                  <a:lnTo>
                    <a:pt x="40" y="24"/>
                  </a:lnTo>
                  <a:lnTo>
                    <a:pt x="0" y="8"/>
                  </a:lnTo>
                  <a:lnTo>
                    <a:pt x="0" y="0"/>
                  </a:lnTo>
                  <a:lnTo>
                    <a:pt x="8" y="0"/>
                  </a:lnTo>
                  <a:lnTo>
                    <a:pt x="8" y="16"/>
                  </a:lnTo>
                  <a:lnTo>
                    <a:pt x="0" y="16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6" name="Freeform 49"/>
            <p:cNvSpPr>
              <a:spLocks/>
            </p:cNvSpPr>
            <p:nvPr/>
          </p:nvSpPr>
          <p:spPr bwMode="auto">
            <a:xfrm>
              <a:off x="4452" y="2044"/>
              <a:ext cx="8" cy="8"/>
            </a:xfrm>
            <a:custGeom>
              <a:avLst/>
              <a:gdLst>
                <a:gd name="T0" fmla="*/ 0 w 8"/>
                <a:gd name="T1" fmla="*/ 8 h 8"/>
                <a:gd name="T2" fmla="*/ 0 w 8"/>
                <a:gd name="T3" fmla="*/ 0 h 8"/>
                <a:gd name="T4" fmla="*/ 8 w 8"/>
                <a:gd name="T5" fmla="*/ 0 h 8"/>
                <a:gd name="T6" fmla="*/ 8 w 8"/>
                <a:gd name="T7" fmla="*/ 0 h 8"/>
                <a:gd name="T8" fmla="*/ 8 w 8"/>
                <a:gd name="T9" fmla="*/ 0 h 8"/>
                <a:gd name="T10" fmla="*/ 8 w 8"/>
                <a:gd name="T11" fmla="*/ 8 h 8"/>
                <a:gd name="T12" fmla="*/ 0 w 8"/>
                <a:gd name="T13" fmla="*/ 8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"/>
                <a:gd name="T22" fmla="*/ 0 h 8"/>
                <a:gd name="T23" fmla="*/ 8 w 8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" h="8">
                  <a:moveTo>
                    <a:pt x="0" y="8"/>
                  </a:moveTo>
                  <a:lnTo>
                    <a:pt x="0" y="0"/>
                  </a:lnTo>
                  <a:lnTo>
                    <a:pt x="8" y="0"/>
                  </a:lnTo>
                  <a:lnTo>
                    <a:pt x="8" y="8"/>
                  </a:lnTo>
                  <a:lnTo>
                    <a:pt x="0" y="8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7" name="Freeform 50"/>
            <p:cNvSpPr>
              <a:spLocks/>
            </p:cNvSpPr>
            <p:nvPr/>
          </p:nvSpPr>
          <p:spPr bwMode="auto">
            <a:xfrm>
              <a:off x="4452" y="2028"/>
              <a:ext cx="40" cy="24"/>
            </a:xfrm>
            <a:custGeom>
              <a:avLst/>
              <a:gdLst>
                <a:gd name="T0" fmla="*/ 0 w 40"/>
                <a:gd name="T1" fmla="*/ 16 h 24"/>
                <a:gd name="T2" fmla="*/ 0 w 40"/>
                <a:gd name="T3" fmla="*/ 0 h 24"/>
                <a:gd name="T4" fmla="*/ 40 w 40"/>
                <a:gd name="T5" fmla="*/ 16 h 24"/>
                <a:gd name="T6" fmla="*/ 0 w 40"/>
                <a:gd name="T7" fmla="*/ 24 h 24"/>
                <a:gd name="T8" fmla="*/ 0 w 40"/>
                <a:gd name="T9" fmla="*/ 16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24"/>
                <a:gd name="T17" fmla="*/ 40 w 40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24">
                  <a:moveTo>
                    <a:pt x="0" y="16"/>
                  </a:moveTo>
                  <a:lnTo>
                    <a:pt x="0" y="0"/>
                  </a:lnTo>
                  <a:lnTo>
                    <a:pt x="40" y="16"/>
                  </a:lnTo>
                  <a:lnTo>
                    <a:pt x="0" y="24"/>
                  </a:lnTo>
                  <a:lnTo>
                    <a:pt x="0" y="16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8" name="Rectangle 51"/>
            <p:cNvSpPr>
              <a:spLocks noChangeArrowheads="1"/>
            </p:cNvSpPr>
            <p:nvPr/>
          </p:nvSpPr>
          <p:spPr bwMode="auto">
            <a:xfrm>
              <a:off x="3755" y="2044"/>
              <a:ext cx="1" cy="8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endParaRPr lang="de-CH" altLang="en-US"/>
            </a:p>
          </p:txBody>
        </p:sp>
        <p:sp>
          <p:nvSpPr>
            <p:cNvPr id="1079" name="Rectangle 52"/>
            <p:cNvSpPr>
              <a:spLocks noChangeArrowheads="1"/>
            </p:cNvSpPr>
            <p:nvPr/>
          </p:nvSpPr>
          <p:spPr bwMode="auto">
            <a:xfrm>
              <a:off x="4444" y="2044"/>
              <a:ext cx="1" cy="8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endParaRPr lang="de-CH" altLang="en-US"/>
            </a:p>
          </p:txBody>
        </p:sp>
        <p:sp>
          <p:nvSpPr>
            <p:cNvPr id="1080" name="Rectangle 53"/>
            <p:cNvSpPr>
              <a:spLocks noChangeArrowheads="1"/>
            </p:cNvSpPr>
            <p:nvPr/>
          </p:nvSpPr>
          <p:spPr bwMode="auto">
            <a:xfrm>
              <a:off x="3755" y="2044"/>
              <a:ext cx="689" cy="8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endParaRPr lang="de-CH" altLang="en-US"/>
            </a:p>
          </p:txBody>
        </p:sp>
        <p:sp>
          <p:nvSpPr>
            <p:cNvPr id="1892406" name="Rectangle 54"/>
            <p:cNvSpPr>
              <a:spLocks noChangeArrowheads="1"/>
            </p:cNvSpPr>
            <p:nvPr/>
          </p:nvSpPr>
          <p:spPr bwMode="auto">
            <a:xfrm>
              <a:off x="4548" y="1195"/>
              <a:ext cx="1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kumimoji="0" lang="en-US" sz="18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kumimoji="0" lang="en-US" sz="2400" b="1" i="1">
                <a:solidFill>
                  <a:srgbClr val="3C00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892407" name="Rectangle 55"/>
            <p:cNvSpPr>
              <a:spLocks noChangeArrowheads="1"/>
            </p:cNvSpPr>
            <p:nvPr/>
          </p:nvSpPr>
          <p:spPr bwMode="auto">
            <a:xfrm>
              <a:off x="4628" y="1259"/>
              <a:ext cx="104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kumimoji="0" lang="en-US" i="1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  <a:endParaRPr kumimoji="0" lang="en-US" sz="2400" b="1" i="1">
                <a:solidFill>
                  <a:srgbClr val="3C00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892408" name="Rectangle 56"/>
            <p:cNvSpPr>
              <a:spLocks noChangeArrowheads="1"/>
            </p:cNvSpPr>
            <p:nvPr/>
          </p:nvSpPr>
          <p:spPr bwMode="auto">
            <a:xfrm>
              <a:off x="4588" y="1579"/>
              <a:ext cx="1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kumimoji="0" lang="en-US" sz="18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kumimoji="0" lang="en-US" sz="2400" b="1" i="1">
                <a:solidFill>
                  <a:srgbClr val="3C00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892409" name="Rectangle 57"/>
            <p:cNvSpPr>
              <a:spLocks noChangeArrowheads="1"/>
            </p:cNvSpPr>
            <p:nvPr/>
          </p:nvSpPr>
          <p:spPr bwMode="auto">
            <a:xfrm>
              <a:off x="4668" y="1635"/>
              <a:ext cx="80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kumimoji="0" lang="en-US" i="1">
                  <a:solidFill>
                    <a:srgbClr val="000000"/>
                  </a:solidFill>
                  <a:latin typeface="Times New Roman" pitchFamily="18" charset="0"/>
                </a:rPr>
                <a:t>i</a:t>
              </a:r>
              <a:endParaRPr kumimoji="0" lang="en-US" sz="2400" b="1" i="1">
                <a:solidFill>
                  <a:srgbClr val="3C00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892410" name="Rectangle 58"/>
            <p:cNvSpPr>
              <a:spLocks noChangeArrowheads="1"/>
            </p:cNvSpPr>
            <p:nvPr/>
          </p:nvSpPr>
          <p:spPr bwMode="auto">
            <a:xfrm>
              <a:off x="4564" y="1932"/>
              <a:ext cx="1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kumimoji="0" lang="en-US" sz="18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kumimoji="0" lang="en-US" sz="2400" b="1" i="1">
                <a:solidFill>
                  <a:srgbClr val="3C00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892411" name="Rectangle 59"/>
            <p:cNvSpPr>
              <a:spLocks noChangeArrowheads="1"/>
            </p:cNvSpPr>
            <p:nvPr/>
          </p:nvSpPr>
          <p:spPr bwMode="auto">
            <a:xfrm>
              <a:off x="4644" y="1996"/>
              <a:ext cx="128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kumimoji="0" lang="en-US" i="1">
                  <a:solidFill>
                    <a:srgbClr val="000000"/>
                  </a:solidFill>
                  <a:latin typeface="Times New Roman" pitchFamily="18" charset="0"/>
                </a:rPr>
                <a:t>m</a:t>
              </a:r>
              <a:endParaRPr kumimoji="0" lang="en-US" sz="2400" b="1" i="1">
                <a:solidFill>
                  <a:srgbClr val="3C00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892412" name="Rectangle 60"/>
            <p:cNvSpPr>
              <a:spLocks noChangeArrowheads="1"/>
            </p:cNvSpPr>
            <p:nvPr/>
          </p:nvSpPr>
          <p:spPr bwMode="auto">
            <a:xfrm rot="16200000">
              <a:off x="4487" y="1398"/>
              <a:ext cx="176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kumimoji="0" lang="en-US" i="1">
                  <a:solidFill>
                    <a:srgbClr val="000000"/>
                  </a:solidFill>
                  <a:latin typeface="Times New Roman" pitchFamily="18" charset="0"/>
                </a:rPr>
                <a:t>…</a:t>
              </a:r>
              <a:endParaRPr kumimoji="0" lang="en-US" sz="2400" b="1" i="1">
                <a:solidFill>
                  <a:srgbClr val="3C00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892413" name="Rectangle 61"/>
            <p:cNvSpPr>
              <a:spLocks noChangeArrowheads="1"/>
            </p:cNvSpPr>
            <p:nvPr/>
          </p:nvSpPr>
          <p:spPr bwMode="auto">
            <a:xfrm rot="16200000">
              <a:off x="4487" y="1783"/>
              <a:ext cx="176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kumimoji="0" lang="en-US" i="1">
                  <a:solidFill>
                    <a:srgbClr val="000000"/>
                  </a:solidFill>
                  <a:latin typeface="Times New Roman" pitchFamily="18" charset="0"/>
                </a:rPr>
                <a:t>…</a:t>
              </a:r>
              <a:endParaRPr kumimoji="0" lang="en-US" sz="2400" b="1" i="1">
                <a:solidFill>
                  <a:srgbClr val="3C002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</p:grpSp>
      <p:graphicFrame>
        <p:nvGraphicFramePr>
          <p:cNvPr id="1026" name="Object 65"/>
          <p:cNvGraphicFramePr>
            <a:graphicFrameLocks noChangeAspect="1"/>
          </p:cNvGraphicFramePr>
          <p:nvPr/>
        </p:nvGraphicFramePr>
        <p:xfrm>
          <a:off x="3032125" y="5072063"/>
          <a:ext cx="246538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Formel" r:id="rId4" imgW="1041120" imgH="241200" progId="Equation.3">
                  <p:embed/>
                </p:oleObj>
              </mc:Choice>
              <mc:Fallback>
                <p:oleObj name="Formel" r:id="rId4" imgW="10411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125" y="5072063"/>
                        <a:ext cx="2465388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9213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$\Delta s_r$&#10;\end{document}"/>
  <p:tag name="IGUANATEXSIZE" val="2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$\Delta s_l$&#10;\end{document}"/>
  <p:tag name="IGUANATEXSIZE" val="2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364</Words>
  <Application>Microsoft Office PowerPoint</Application>
  <PresentationFormat>On-screen Show (4:3)</PresentationFormat>
  <Paragraphs>92</Paragraphs>
  <Slides>14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Office Theme</vt:lpstr>
      <vt:lpstr>Formel</vt:lpstr>
      <vt:lpstr>Bitmap Image</vt:lpstr>
      <vt:lpstr>Uncertainty and Error Propagation</vt:lpstr>
      <vt:lpstr>Uncertainty Representation (2)</vt:lpstr>
      <vt:lpstr>PowerPoint Presentation</vt:lpstr>
      <vt:lpstr>The Gaussian (“Normal”) Distribution</vt:lpstr>
      <vt:lpstr>Gaussian Distribution</vt:lpstr>
      <vt:lpstr>2D Gaussian Distribution</vt:lpstr>
      <vt:lpstr>Error Propagation Law</vt:lpstr>
      <vt:lpstr>Error propagation</vt:lpstr>
      <vt:lpstr>The Error Propagation Law</vt:lpstr>
      <vt:lpstr>The Error Propagation Law</vt:lpstr>
      <vt:lpstr>Example: Odometry</vt:lpstr>
      <vt:lpstr>Example: Odometry</vt:lpstr>
      <vt:lpstr>Demo: Odometry error</vt:lpstr>
      <vt:lpstr>Summary</vt:lpstr>
    </vt:vector>
  </TitlesOfParts>
  <Company>UMIACS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Uncertainty and Error Propagation</dc:title>
  <dc:creator>fer</dc:creator>
  <cp:lastModifiedBy>fer</cp:lastModifiedBy>
  <cp:revision>14</cp:revision>
  <dcterms:created xsi:type="dcterms:W3CDTF">2016-04-04T05:29:10Z</dcterms:created>
  <dcterms:modified xsi:type="dcterms:W3CDTF">2017-04-18T03:28:55Z</dcterms:modified>
</cp:coreProperties>
</file>